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9"/>
  </p:notesMasterIdLst>
  <p:sldIdLst>
    <p:sldId id="271" r:id="rId6"/>
    <p:sldId id="299" r:id="rId7"/>
    <p:sldId id="302" r:id="rId8"/>
    <p:sldId id="300" r:id="rId9"/>
    <p:sldId id="738" r:id="rId10"/>
    <p:sldId id="739" r:id="rId11"/>
    <p:sldId id="590" r:id="rId12"/>
    <p:sldId id="746" r:id="rId13"/>
    <p:sldId id="744" r:id="rId14"/>
    <p:sldId id="741" r:id="rId15"/>
    <p:sldId id="740" r:id="rId16"/>
    <p:sldId id="742" r:id="rId17"/>
    <p:sldId id="552" r:id="rId18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Stella" initials="LS" lastIdx="50" clrIdx="0"/>
  <p:cmAuthor id="2" name="Laura Moussa" initials="LWM" lastIdx="25" clrIdx="1"/>
  <p:cmAuthor id="3" name="Laura Epstein" initials="LE" lastIdx="18" clrIdx="2"/>
  <p:cmAuthor id="4" name="Mercado, Carlo Jose" initials="MCJ" lastIdx="3" clrIdx="3"/>
  <p:cmAuthor id="5" name="Norris, Alexis" initials="NA" lastIdx="54" clrIdx="4"/>
  <p:cmAuthor id="6" name="Evdokimov, Evgenij A." initials="EEA" lastIdx="13" clrIdx="5"/>
  <p:cmAuthor id="7" name="Lombardi, Heather" initials="LH" lastIdx="21" clrIdx="6"/>
  <p:cmAuthor id="8" name="Evdokimov, Evgenij A" initials="EEA" lastIdx="19" clrIdx="7"/>
  <p:cmAuthor id="9" name="Arcidiacono, Judith A." initials="AJA" lastIdx="1" clrIdx="8"/>
  <p:cmAuthor id="10" name="Kwilas, Anna" initials="KA" lastIdx="6" clrIdx="9"/>
  <p:cmAuthor id="11" name="Bembe, Sarah" initials="BS" lastIdx="3" clrIdx="10">
    <p:extLst>
      <p:ext uri="{19B8F6BF-5375-455C-9EA6-DF929625EA0E}">
        <p15:presenceInfo xmlns:p15="http://schemas.microsoft.com/office/powerpoint/2012/main" userId="S-1-5-21-1078081533-606747145-839522115-145076" providerId="AD"/>
      </p:ext>
    </p:extLst>
  </p:cmAuthor>
  <p:cmAuthor id="12" name="Howard, Harlan J" initials="HHJ" lastIdx="12" clrIdx="11">
    <p:extLst>
      <p:ext uri="{19B8F6BF-5375-455C-9EA6-DF929625EA0E}">
        <p15:presenceInfo xmlns:p15="http://schemas.microsoft.com/office/powerpoint/2012/main" userId="S-1-5-21-1078081533-606747145-839522115-28811" providerId="AD"/>
      </p:ext>
    </p:extLst>
  </p:cmAuthor>
  <p:cmAuthor id="13" name="Epstein, Laura" initials="EL" lastIdx="10" clrIdx="12">
    <p:extLst>
      <p:ext uri="{19B8F6BF-5375-455C-9EA6-DF929625EA0E}">
        <p15:presenceInfo xmlns:p15="http://schemas.microsoft.com/office/powerpoint/2012/main" userId="S-1-5-21-1078081533-606747145-839522115-177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CCCC00"/>
    <a:srgbClr val="FF0000"/>
    <a:srgbClr val="C0504D"/>
    <a:srgbClr val="843C0C"/>
    <a:srgbClr val="A5A5A5"/>
    <a:srgbClr val="4472C4"/>
    <a:srgbClr val="00B050"/>
    <a:srgbClr val="ED7D31"/>
    <a:srgbClr val="19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2692" autoAdjust="0"/>
  </p:normalViewPr>
  <p:slideViewPr>
    <p:cSldViewPr snapToGrid="0" snapToObjects="1">
      <p:cViewPr>
        <p:scale>
          <a:sx n="54" d="100"/>
          <a:sy n="54" d="100"/>
        </p:scale>
        <p:origin x="954" y="-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7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5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85" y="242500"/>
            <a:ext cx="7987425" cy="743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42500"/>
            <a:ext cx="7846650" cy="743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42500"/>
            <a:ext cx="7846650" cy="743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42500"/>
            <a:ext cx="7846650" cy="743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7/27/2019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adoseis.blogspot.com/2012/11/vip-un-concepto-muy-relajado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blog.pennlive.com/bizarrebazaar/2007/10/large_Cow.jpg&amp;imgrefurl=http://harmless4life.wordpress.com/tag/silk/&amp;usg=__8YFN_eB-mwa5ijszIJXMoUlqSBU=&amp;h=317&amp;w=453&amp;sz=79&amp;hl=en&amp;start=2&amp;tbnid=MCTtFP_ugeqiNM:&amp;tbnh=89&amp;tbnw=127&amp;prev=/images?q%3Dcow%26gbv%3D2%26hl%3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www.mentalfloss.com/wp-content/uploads/2008/10/pills.jpg&amp;imgrefurl=http://www.mentalfloss.com/blogs/archives/18829&amp;usg=__4U9a7BRsVf03Y6XqYqXLciHYWlk=&amp;h=565&amp;w=849&amp;sz=410&amp;hl=en&amp;start=2&amp;tbnid=-cwKlZJ0Fd518M:&amp;tbnh=96&amp;tbnw=145&amp;prev=/images?q%3Dpills%26gbv%3D2%26hl%3D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385740"/>
            <a:ext cx="7772400" cy="243211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FDA Regulation of Animal</a:t>
            </a:r>
            <a:br>
              <a:rPr lang="en-US" sz="4000" b="1" dirty="0"/>
            </a:br>
            <a:r>
              <a:rPr lang="en-US" sz="4000" b="1" dirty="0"/>
              <a:t> Biotechnology Products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4044098"/>
            <a:ext cx="6400800" cy="142816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Laura Epstein</a:t>
            </a:r>
          </a:p>
          <a:p>
            <a:r>
              <a:rPr lang="en-US" altLang="en-US" dirty="0"/>
              <a:t>Center for Veterinary Medicine</a:t>
            </a:r>
          </a:p>
          <a:p>
            <a:r>
              <a:rPr lang="en-US" altLang="en-US" dirty="0"/>
              <a:t>U.S. Food and Drug Administration</a:t>
            </a:r>
          </a:p>
          <a:p>
            <a:r>
              <a:rPr lang="en-US" altLang="en-US" dirty="0"/>
              <a:t>July 23,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E397-DD65-45D6-BFE5-1F52C47A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EO, Section 4: Veterinary Innovation Program (VIP)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4CBB-B468-4A28-8455-9D49A98BB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8" y="1800225"/>
            <a:ext cx="8509103" cy="4286043"/>
          </a:xfrm>
        </p:spPr>
        <p:txBody>
          <a:bodyPr/>
          <a:lstStyle/>
          <a:p>
            <a:r>
              <a:rPr lang="en-US" sz="2800" dirty="0"/>
              <a:t>Available to IGAs in animals and ACTPs seeking approval that provide a benefit to health, food production, animal well-being</a:t>
            </a:r>
          </a:p>
          <a:p>
            <a:r>
              <a:rPr lang="en-US" sz="2800" dirty="0"/>
              <a:t>Furthers EO goals of timely and efficient application review and predictability and consistency of regulation</a:t>
            </a:r>
          </a:p>
          <a:p>
            <a:r>
              <a:rPr lang="en-US" sz="2800" dirty="0"/>
              <a:t>Currently 11 sponsors enrolled more expected to enroll shortly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84B69-4F13-45CA-A2B5-769A57B1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6159" y="4665411"/>
            <a:ext cx="2526251" cy="19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3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684EB6-E5CF-4245-BE6C-77A4E27D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898E-115B-4E63-B9AC-D97B9DE78B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2588" y="1495425"/>
            <a:ext cx="4532312" cy="507682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Benefits: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VIP Toolkit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Frequent Interaction: meetings early and often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Dedicated Review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Alternative Data Discussions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CVM Senior Management Involvement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Feedback on Assay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 and Post-Review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Stopping/Re-starting the clock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“How-to” help with Post approval requirements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0A439-345C-4FA3-8F47-51DAC78B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1289050"/>
            <a:ext cx="337185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1E3-3FD3-4CDD-AD23-511DC926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EO Section 4: Transparency</a:t>
            </a:r>
            <a:br>
              <a:rPr lang="en-US" dirty="0"/>
            </a:br>
            <a:r>
              <a:rPr lang="en-US" dirty="0"/>
              <a:t> in Risk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DED1-E336-495B-BD86-2E3679FC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75" y="1219200"/>
            <a:ext cx="8509103" cy="4196650"/>
          </a:xfrm>
        </p:spPr>
        <p:txBody>
          <a:bodyPr>
            <a:normAutofit/>
          </a:bodyPr>
          <a:lstStyle/>
          <a:p>
            <a:r>
              <a:rPr lang="en-US" sz="1800" dirty="0"/>
              <a:t>Following EO issuance, CVM created a web page that lists the IGAs in animals for which it has made a risk-based decision to exercise enforcement discretion rather than enforcing approval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7CE21-697A-4E3D-AF5A-E1E04A97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28" b="37523"/>
          <a:stretch/>
        </p:blipFill>
        <p:spPr>
          <a:xfrm>
            <a:off x="733682" y="3317525"/>
            <a:ext cx="3439147" cy="3219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504D3-D168-4B7B-AD89-2135548D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16"/>
          <a:stretch/>
        </p:blipFill>
        <p:spPr>
          <a:xfrm>
            <a:off x="4218697" y="3316038"/>
            <a:ext cx="4195065" cy="2031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2F42B-5317-4379-8DD9-79E6828D89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" b="66182"/>
          <a:stretch/>
        </p:blipFill>
        <p:spPr>
          <a:xfrm>
            <a:off x="733682" y="2270142"/>
            <a:ext cx="7629088" cy="9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38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2" y="141709"/>
            <a:ext cx="8509103" cy="926020"/>
          </a:xfrm>
        </p:spPr>
        <p:txBody>
          <a:bodyPr/>
          <a:lstStyle/>
          <a:p>
            <a:r>
              <a:rPr lang="en-US" dirty="0"/>
              <a:t>Legal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32" y="1525681"/>
            <a:ext cx="8509103" cy="42860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altLang="en-US" dirty="0"/>
              <a:t>FD&amp;C Act: a drug = articles (other than food) </a:t>
            </a:r>
            <a:r>
              <a:rPr lang="en-US" altLang="en-US" u="sng" dirty="0"/>
              <a:t>intended</a:t>
            </a:r>
            <a:r>
              <a:rPr lang="en-US" altLang="en-US" dirty="0"/>
              <a:t> to affect the structure or any function of the body of man or other animals...</a:t>
            </a:r>
          </a:p>
          <a:p>
            <a:r>
              <a:rPr lang="en-US" dirty="0"/>
              <a:t>Generally, must be approved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96AA32-6AFF-4E45-ABB1-90AE2213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20" y="5464628"/>
            <a:ext cx="2503326" cy="12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EC39B1B-74F9-4093-82B8-8C7D1AC1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" y="6400800"/>
            <a:ext cx="1188720" cy="365125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5802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85978"/>
            <a:ext cx="8325147" cy="428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Answer:</a:t>
            </a:r>
          </a:p>
          <a:p>
            <a:r>
              <a:rPr lang="en-US" sz="2400" dirty="0"/>
              <a:t>The animal is </a:t>
            </a:r>
            <a:r>
              <a:rPr lang="en-US" sz="2400" u="sng" dirty="0"/>
              <a:t>not</a:t>
            </a:r>
            <a:r>
              <a:rPr lang="en-US" sz="2400" dirty="0"/>
              <a:t> a drug</a:t>
            </a:r>
          </a:p>
          <a:p>
            <a:r>
              <a:rPr lang="en-US" sz="2400" dirty="0"/>
              <a:t>The regulated article is the intentional genomic alteration (IGA)</a:t>
            </a:r>
          </a:p>
          <a:p>
            <a:r>
              <a:rPr lang="en-US" sz="2400" dirty="0"/>
              <a:t>FDA does not approve the animal</a:t>
            </a:r>
          </a:p>
        </p:txBody>
      </p:sp>
      <p:pic>
        <p:nvPicPr>
          <p:cNvPr id="4" name="Picture 10" descr="large_Cow">
            <a:hlinkClick r:id="rId2"/>
            <a:extLst>
              <a:ext uri="{FF2B5EF4-FFF2-40B4-BE49-F238E27FC236}">
                <a16:creationId xmlns:a16="http://schemas.microsoft.com/office/drawing/2014/main" id="{F3CD1EB6-ABF9-4EE5-BC0E-F848C7AF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60" y="3976636"/>
            <a:ext cx="1997374" cy="13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 Equal 4">
            <a:extLst>
              <a:ext uri="{FF2B5EF4-FFF2-40B4-BE49-F238E27FC236}">
                <a16:creationId xmlns:a16="http://schemas.microsoft.com/office/drawing/2014/main" id="{8DCFDA38-6F41-4FBA-BA9B-30554938C909}"/>
              </a:ext>
            </a:extLst>
          </p:cNvPr>
          <p:cNvSpPr/>
          <p:nvPr/>
        </p:nvSpPr>
        <p:spPr>
          <a:xfrm>
            <a:off x="3441955" y="4196666"/>
            <a:ext cx="914400" cy="914400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14" descr="pills">
            <a:hlinkClick r:id="rId4"/>
            <a:extLst>
              <a:ext uri="{FF2B5EF4-FFF2-40B4-BE49-F238E27FC236}">
                <a16:creationId xmlns:a16="http://schemas.microsoft.com/office/drawing/2014/main" id="{5D9E66F1-3E49-4982-98D2-0763BFF5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77" y="3972943"/>
            <a:ext cx="2360533" cy="13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C2568BD-E547-4681-ABB9-504D43D7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" y="6400800"/>
            <a:ext cx="1188720" cy="365125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388906-3671-450F-991D-AAADF71A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1774"/>
            <a:ext cx="7896226" cy="720373"/>
          </a:xfrm>
        </p:spPr>
        <p:txBody>
          <a:bodyPr>
            <a:normAutofit/>
          </a:bodyPr>
          <a:lstStyle/>
          <a:p>
            <a:r>
              <a:rPr lang="en-US" dirty="0"/>
              <a:t>How Can an Animal be a Drug?</a:t>
            </a:r>
          </a:p>
        </p:txBody>
      </p:sp>
    </p:spTree>
    <p:extLst>
      <p:ext uri="{BB962C8B-B14F-4D97-AF65-F5344CB8AC3E}">
        <p14:creationId xmlns:p14="http://schemas.microsoft.com/office/powerpoint/2010/main" val="127270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43" y="0"/>
            <a:ext cx="8509103" cy="926020"/>
          </a:xfrm>
        </p:spPr>
        <p:txBody>
          <a:bodyPr>
            <a:normAutofit/>
          </a:bodyPr>
          <a:lstStyle/>
          <a:p>
            <a:r>
              <a:rPr lang="en-US" dirty="0"/>
              <a:t>What This Really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19810"/>
            <a:ext cx="8509103" cy="42860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FDA ensures it’s:</a:t>
            </a:r>
          </a:p>
          <a:p>
            <a:r>
              <a:rPr lang="en-US" dirty="0"/>
              <a:t>Safe to the animal</a:t>
            </a:r>
          </a:p>
          <a:p>
            <a:r>
              <a:rPr lang="en-US" dirty="0"/>
              <a:t>Safe to anyone that consumes food from the animal</a:t>
            </a:r>
          </a:p>
          <a:p>
            <a:r>
              <a:rPr lang="en-US" dirty="0"/>
              <a:t>Effective (does what it’s supposed to do)</a:t>
            </a:r>
          </a:p>
          <a:p>
            <a:endParaRPr lang="en-US" dirty="0"/>
          </a:p>
        </p:txBody>
      </p:sp>
      <p:pic>
        <p:nvPicPr>
          <p:cNvPr id="4" name="Picture 9" descr="pig-01">
            <a:extLst>
              <a:ext uri="{FF2B5EF4-FFF2-40B4-BE49-F238E27FC236}">
                <a16:creationId xmlns:a16="http://schemas.microsoft.com/office/drawing/2014/main" id="{F9F4413D-8277-44E7-97EA-033BF7A6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8127"/>
          <a:stretch>
            <a:fillRect/>
          </a:stretch>
        </p:blipFill>
        <p:spPr bwMode="auto">
          <a:xfrm>
            <a:off x="6139543" y="4753758"/>
            <a:ext cx="2152261" cy="18724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A4E247A-D477-45DE-8CCD-37B9F5B4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" y="6400800"/>
            <a:ext cx="1188720" cy="365125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7719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842C-9BB6-45BB-8C4D-71B75197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 on Modernizing Regulatory Framework for Agricultural Biotechnology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E80C-47FD-43FE-8BAC-556E26F4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4, Regulatory Streamlining</a:t>
            </a:r>
          </a:p>
          <a:p>
            <a:pPr lvl="1"/>
            <a:r>
              <a:rPr lang="en-US" dirty="0"/>
              <a:t>Section 4(a): “within 180 days… identify relevant regulations and guidance documents… that can be streamlined…”</a:t>
            </a:r>
          </a:p>
          <a:p>
            <a:pPr lvl="1"/>
            <a:r>
              <a:rPr lang="en-US" dirty="0"/>
              <a:t>Section 4(b): “use existing statutory authority, as appropriate, to exempt low-risk products of agricultural biotechnology from undue regulation”</a:t>
            </a:r>
          </a:p>
        </p:txBody>
      </p:sp>
    </p:spTree>
    <p:extLst>
      <p:ext uri="{BB962C8B-B14F-4D97-AF65-F5344CB8AC3E}">
        <p14:creationId xmlns:p14="http://schemas.microsoft.com/office/powerpoint/2010/main" val="287363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4E6A-BD02-42C1-A18F-B56A266D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EO, Section 4: Guidance 187 on Regulation of IGAs in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60AB-1D89-4B4F-9282-B1DEB4111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altLang="en-US" dirty="0"/>
              <a:t>Draft revision issued in 2017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IGAs require premarket approval </a:t>
            </a:r>
            <a:r>
              <a:rPr lang="en-US" altLang="en-US" u="sng" dirty="0"/>
              <a:t>but</a:t>
            </a:r>
            <a:r>
              <a:rPr lang="en-US" altLang="en-US" dirty="0"/>
              <a:t> enforcement discretion for low risk IGAs in animals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Explains how approval process works</a:t>
            </a:r>
            <a:endParaRPr lang="en-US" dirty="0"/>
          </a:p>
          <a:p>
            <a:r>
              <a:rPr lang="en-US" dirty="0"/>
              <a:t>Changes will clarify risk-based approach; eliminate confusing jargon; respond to commenters’ concerns</a:t>
            </a:r>
          </a:p>
          <a:p>
            <a:pPr lvl="1"/>
            <a:r>
              <a:rPr lang="en-US" dirty="0"/>
              <a:t>FDA plans an outreach effort to engage stakeholders in a more </a:t>
            </a:r>
            <a:r>
              <a:rPr lang="en-US"/>
              <a:t>technical revision </a:t>
            </a:r>
            <a:r>
              <a:rPr lang="en-US" dirty="0"/>
              <a:t>of portion of guidance on the approval process; goal will be further streamlining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C827-F81E-465B-BF0F-23932339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35333" cy="732235"/>
          </a:xfrm>
        </p:spPr>
        <p:txBody>
          <a:bodyPr>
            <a:noAutofit/>
          </a:bodyPr>
          <a:lstStyle/>
          <a:p>
            <a:r>
              <a:rPr lang="en-US" sz="3600" dirty="0"/>
              <a:t>GFI 187: Risk-Based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F8AB89-C681-478D-8515-26AFBB61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1698" y="1708693"/>
            <a:ext cx="5365102" cy="467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No data submission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Data to address relevant risk factors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Data commensurate with the risk profile of the 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5DB92F-4F70-4E32-BA27-0EDFBAD1EC14}"/>
              </a:ext>
            </a:extLst>
          </p:cNvPr>
          <p:cNvSpPr/>
          <p:nvPr/>
        </p:nvSpPr>
        <p:spPr>
          <a:xfrm>
            <a:off x="1268154" y="2850793"/>
            <a:ext cx="1875096" cy="1140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Enforcement Discretion with prior data review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2E2F2-886A-4401-9BC5-B6C717C6B5C3}"/>
              </a:ext>
            </a:extLst>
          </p:cNvPr>
          <p:cNvSpPr/>
          <p:nvPr/>
        </p:nvSpPr>
        <p:spPr>
          <a:xfrm>
            <a:off x="1268154" y="1358781"/>
            <a:ext cx="1875096" cy="1140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Enforcement Discretion with no prior data review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517796-B9C7-4611-9E36-0125583D0DB5}"/>
              </a:ext>
            </a:extLst>
          </p:cNvPr>
          <p:cNvSpPr/>
          <p:nvPr/>
        </p:nvSpPr>
        <p:spPr>
          <a:xfrm>
            <a:off x="1268154" y="4484808"/>
            <a:ext cx="1875096" cy="1140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Animal Drug Application (NADA) Approval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540EF8-2175-4AA8-8F7B-AC88DD80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33" y="242345"/>
            <a:ext cx="694944" cy="79546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3903D80-29AA-4A7F-98FB-9373A06F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" y="6400800"/>
            <a:ext cx="1188720" cy="365125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26710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0919-67CC-4E15-A037-0B7C1202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GFI 187: Clarification for Farms/Animal Producers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CFFF-FB36-40BE-983B-8D4A84E0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85" y="1421947"/>
            <a:ext cx="8509103" cy="428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Farms that are just raising animals containing IGAs:</a:t>
            </a:r>
          </a:p>
          <a:p>
            <a:r>
              <a:rPr lang="en-US" sz="2800" dirty="0"/>
              <a:t>Are </a:t>
            </a:r>
            <a:r>
              <a:rPr lang="en-US" sz="2800" u="sng" dirty="0"/>
              <a:t>not </a:t>
            </a:r>
            <a:r>
              <a:rPr lang="en-US" sz="2800" dirty="0"/>
              <a:t>drug manufacturing facilities</a:t>
            </a:r>
          </a:p>
          <a:p>
            <a:r>
              <a:rPr lang="en-US" sz="2800" dirty="0"/>
              <a:t>Do not have to register with FDA</a:t>
            </a:r>
          </a:p>
          <a:p>
            <a:r>
              <a:rPr lang="en-US" sz="2800" dirty="0"/>
              <a:t>Are not required to report adverse events to FDA (although they can voluntarily)</a:t>
            </a:r>
          </a:p>
          <a:p>
            <a:r>
              <a:rPr lang="en-US" sz="2800" dirty="0"/>
              <a:t>Do not need FDA approval to breed animals with IGAs with other animals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E1967C-4F90-4118-A8FC-176F7563B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" t="9912" b="33907"/>
          <a:stretch/>
        </p:blipFill>
        <p:spPr>
          <a:xfrm>
            <a:off x="5246915" y="4381792"/>
            <a:ext cx="3092974" cy="23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AFFF-FD20-4EA6-A84E-0BA1614F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EO, Section 4: Other </a:t>
            </a:r>
            <a:r>
              <a:rPr lang="en-US" dirty="0" err="1"/>
              <a:t>Guidances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763A-10A4-435A-B39D-D9908EB5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Guidance on IGAs in animals of food-producing species for use as models of human disease in research: Intend not to enforce approval requirement for a low-risk product</a:t>
            </a:r>
          </a:p>
          <a:p>
            <a:r>
              <a:rPr lang="en-US" dirty="0"/>
              <a:t>Guidance on establishing files of early information: will streamline regulation at early development stage by allowing use of a type of file that allows communication with FDA without incurring user fees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41A767528C4395CD4A8979F5E34E" ma:contentTypeVersion="0" ma:contentTypeDescription="Create a new document." ma:contentTypeScope="" ma:versionID="f384e2d34a943e533fd27d4350a263b8">
  <xsd:schema xmlns:xsd="http://www.w3.org/2001/XMLSchema" xmlns:xs="http://www.w3.org/2001/XMLSchema" xmlns:p="http://schemas.microsoft.com/office/2006/metadata/properties" xmlns:ns2="c593544c-8bc9-488a-9957-4d59a7b3d015" targetNamespace="http://schemas.microsoft.com/office/2006/metadata/properties" ma:root="true" ma:fieldsID="f735efe3037c15fe5e7164caebe31d49" ns2:_="">
    <xsd:import namespace="c593544c-8bc9-488a-9957-4d59a7b3d0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3544c-8bc9-488a-9957-4d59a7b3d01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93544c-8bc9-488a-9957-4d59a7b3d015">HUQ7PRZ2JM3P-1409710984-35</_dlc_DocId>
    <_dlc_DocIdUrl xmlns="c593544c-8bc9-488a-9957-4d59a7b3d015">
      <Url>http://sharepoint.fda.gov/orgs/CVM-ONADE/officeofthedirectorhfv-100/ABCT/ReviewerLibraries/_layouts/DocIdRedir.aspx?ID=HUQ7PRZ2JM3P-1409710984-35</Url>
      <Description>HUQ7PRZ2JM3P-1409710984-35</Description>
    </_dlc_DocIdUrl>
  </documentManagement>
</p:properties>
</file>

<file path=customXml/itemProps1.xml><?xml version="1.0" encoding="utf-8"?>
<ds:datastoreItem xmlns:ds="http://schemas.openxmlformats.org/officeDocument/2006/customXml" ds:itemID="{5E15A45B-B706-497C-86B9-6A701E5420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D5BCD-0FCE-4D73-A9AE-0A2CC5023F4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8B14634-BCB3-4E3F-9236-16C731C27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3544c-8bc9-488a-9957-4d59a7b3d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38646C6-F304-4915-928A-C343D73811A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c593544c-8bc9-488a-9957-4d59a7b3d015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22037</TotalTime>
  <Words>599</Words>
  <Application>Microsoft Office PowerPoint</Application>
  <PresentationFormat>On-screen Show (4:3)</PresentationFormat>
  <Paragraphs>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Office Theme</vt:lpstr>
      <vt:lpstr>FDA Regulation of Animal  Biotechnology Products</vt:lpstr>
      <vt:lpstr>Legal Authority</vt:lpstr>
      <vt:lpstr>How Can an Animal be a Drug?</vt:lpstr>
      <vt:lpstr>What This Really Means</vt:lpstr>
      <vt:lpstr>EO on Modernizing Regulatory Framework for Agricultural Biotechnology Products</vt:lpstr>
      <vt:lpstr>Response to EO, Section 4: Guidance 187 on Regulation of IGAs in Animals</vt:lpstr>
      <vt:lpstr>GFI 187: Risk-Based Approach</vt:lpstr>
      <vt:lpstr>GFI 187: Clarification for Farms/Animal Producers</vt:lpstr>
      <vt:lpstr>Response to EO, Section 4: Other Guidances</vt:lpstr>
      <vt:lpstr>Response to EO, Section 4: Veterinary Innovation Program (VIP)</vt:lpstr>
      <vt:lpstr>VIP, continued</vt:lpstr>
      <vt:lpstr>Response to EO Section 4: Transparency  in Risk Determination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Mary</cp:lastModifiedBy>
  <cp:revision>708</cp:revision>
  <cp:lastPrinted>2018-11-13T17:22:42Z</cp:lastPrinted>
  <dcterms:created xsi:type="dcterms:W3CDTF">2015-10-02T20:33:31Z</dcterms:created>
  <dcterms:modified xsi:type="dcterms:W3CDTF">2019-07-28T01:40:30Z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0x010100763141A767528C4395CD4A8979F5E34E</vt:lpwstr>
  </property>
  <property fmtid="{D5CDD505-2E9C-101B-9397-08002B2CF9AE}" pid="3" name="_dlc_DocIdItemGuid">
    <vt:lpwstr>bb9a91fd-a34a-445b-b0eb-4fa4b80e9005</vt:lpwstr>
  </property>
</Properties>
</file>