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6" r:id="rId5"/>
  </p:sldMasterIdLst>
  <p:notesMasterIdLst>
    <p:notesMasterId r:id="rId16"/>
  </p:notesMasterIdLst>
  <p:sldIdLst>
    <p:sldId id="2142532464" r:id="rId6"/>
    <p:sldId id="2142532465" r:id="rId7"/>
    <p:sldId id="2139172828" r:id="rId8"/>
    <p:sldId id="2139172843" r:id="rId9"/>
    <p:sldId id="2139172844" r:id="rId10"/>
    <p:sldId id="2142532457" r:id="rId11"/>
    <p:sldId id="2142532447" r:id="rId12"/>
    <p:sldId id="2142532460" r:id="rId13"/>
    <p:sldId id="2142532462" r:id="rId14"/>
    <p:sldId id="2142532448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169"/>
    <a:srgbClr val="007A33"/>
    <a:srgbClr val="00A245"/>
    <a:srgbClr val="969FA7"/>
    <a:srgbClr val="ABB2B9"/>
    <a:srgbClr val="DBDEE1"/>
    <a:srgbClr val="586970"/>
    <a:srgbClr val="C2C7CC"/>
    <a:srgbClr val="465359"/>
    <a:srgbClr val="A7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CB9A49-7EDA-4C25-81C1-6C8C04D07AD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E3002A-DA1B-4CE6-A9B9-029E1AEB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2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green plant&#10;&#10;Description automatically generated">
            <a:extLst>
              <a:ext uri="{FF2B5EF4-FFF2-40B4-BE49-F238E27FC236}">
                <a16:creationId xmlns:a16="http://schemas.microsoft.com/office/drawing/2014/main" id="{17485B4E-EBEA-4188-BFFC-36EE71FD0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/>
          <a:lstStyle/>
          <a:p>
            <a:fld id="{5DB4ED54-5B5E-4A04-93D3-5772E3CE381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/>
          <a:lstStyle/>
          <a:p>
            <a:fld id="{4EDE50D6-574B-40AF-946F-D52A04ADE37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  <a:prstGeom prst="rect">
            <a:avLst/>
          </a:prstGeom>
        </p:spPr>
        <p:txBody>
          <a:bodyPr/>
          <a:lstStyle/>
          <a:p>
            <a:fld id="{D82884F1-FFEA-405F-9602-3DCA865EDA4E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/>
          <a:lstStyle/>
          <a:p>
            <a:fld id="{7E18DB4A-8810-4A10-AD5C-D5E2C667F5B3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/>
          <a:lstStyle/>
          <a:p>
            <a:fld id="{2CED4963-E985-44C4-B8C4-FDD613B7C2F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/>
          <a:lstStyle/>
          <a:p>
            <a:fld id="{ED291B17-9318-49DB-B28B-6E5994AE9581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1224642" y="2041071"/>
            <a:ext cx="10516787" cy="2816679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114" y="2572363"/>
            <a:ext cx="8573694" cy="1252745"/>
          </a:xfrm>
        </p:spPr>
        <p:txBody>
          <a:bodyPr anchor="t">
            <a:normAutofit/>
          </a:bodyPr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37114" y="3314983"/>
            <a:ext cx="8573694" cy="1020251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3200" cap="none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01EFEC-4EB8-4BDE-99AF-69D7BD9BB9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0571" y="2353271"/>
            <a:ext cx="2353077" cy="2192278"/>
          </a:xfrm>
          <a:ln w="38100">
            <a:solidFill>
              <a:srgbClr val="012169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09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ows stand in a field&#10;&#10;Description automatically generated with medium confidence">
            <a:extLst>
              <a:ext uri="{FF2B5EF4-FFF2-40B4-BE49-F238E27FC236}">
                <a16:creationId xmlns:a16="http://schemas.microsoft.com/office/drawing/2014/main" id="{5629D80E-17B5-45F1-A091-84DED77D4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9" y="0"/>
            <a:ext cx="609676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273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D35F89F6-10FE-4C28-B0EE-AB7EA5B03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62"/>
            <a:ext cx="6096000" cy="6857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56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F8E0B0ED-DFC6-4322-92F8-6C4929A0B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76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9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ws on a mountains pasture">
            <a:extLst>
              <a:ext uri="{FF2B5EF4-FFF2-40B4-BE49-F238E27FC236}">
                <a16:creationId xmlns:a16="http://schemas.microsoft.com/office/drawing/2014/main" id="{428277FE-75BA-47B1-8E75-A00E2FF2A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94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E0B0ED-DFC6-4322-92F8-6C4929A0B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737973" y="0"/>
            <a:ext cx="103527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20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E0B0ED-DFC6-4322-92F8-6C4929A0B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16" r="34579"/>
          <a:stretch/>
        </p:blipFill>
        <p:spPr>
          <a:xfrm>
            <a:off x="-807182" y="0"/>
            <a:ext cx="69006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086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green plant&#10;&#10;Description automatically generated">
            <a:extLst>
              <a:ext uri="{FF2B5EF4-FFF2-40B4-BE49-F238E27FC236}">
                <a16:creationId xmlns:a16="http://schemas.microsoft.com/office/drawing/2014/main" id="{EDAA0ECF-ED42-43F2-B955-4EE60A54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997" r="26758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93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rson harvesting lettuce from a garden">
            <a:extLst>
              <a:ext uri="{FF2B5EF4-FFF2-40B4-BE49-F238E27FC236}">
                <a16:creationId xmlns:a16="http://schemas.microsoft.com/office/drawing/2014/main" id="{29393FCE-7F6E-4B56-829A-C14E924B2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53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393FCE-7F6E-4B56-829A-C14E924B2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8100"/>
                    </a14:imgEffect>
                    <a14:imgEffect>
                      <a14:brightnessContrast bright="23000" contrast="8000"/>
                    </a14:imgEffect>
                  </a14:imgLayer>
                </a14:imgProps>
              </a:ext>
            </a:extLst>
          </a:blip>
          <a:srcRect b="19412"/>
          <a:stretch/>
        </p:blipFill>
        <p:spPr>
          <a:xfrm>
            <a:off x="0" y="0"/>
            <a:ext cx="63825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35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597040"/>
            <a:ext cx="11029615" cy="437831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472E97E-55FC-4533-94D1-20C173E9D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5124"/>
            <a:ext cx="11029616" cy="66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58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0570" y="2319332"/>
            <a:ext cx="11290860" cy="2274499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444018"/>
            <a:ext cx="11029615" cy="1252745"/>
          </a:xfrm>
        </p:spPr>
        <p:txBody>
          <a:bodyPr anchor="ctr">
            <a:normAutofit/>
          </a:bodyPr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3696763"/>
            <a:ext cx="11029615" cy="60055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cap="all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094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1601253"/>
            <a:ext cx="5194767" cy="425979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1601253"/>
            <a:ext cx="5194769" cy="425979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16427C2-1F1D-4D09-AB8F-6B755C3F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66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183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89" y="1602810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292321"/>
            <a:ext cx="5194766" cy="356873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7" y="1602811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292321"/>
            <a:ext cx="5194771" cy="356873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6481DA7-8211-44F1-BB32-9AF4550AD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66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1115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EBC0F71-9126-4388-ACA6-FEB9ED17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66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0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ree combines harvesting wheat">
            <a:extLst>
              <a:ext uri="{FF2B5EF4-FFF2-40B4-BE49-F238E27FC236}">
                <a16:creationId xmlns:a16="http://schemas.microsoft.com/office/drawing/2014/main" id="{FD562239-2E90-402F-9379-AB8055F09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6095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85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24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getables on display at a market">
            <a:extLst>
              <a:ext uri="{FF2B5EF4-FFF2-40B4-BE49-F238E27FC236}">
                <a16:creationId xmlns:a16="http://schemas.microsoft.com/office/drawing/2014/main" id="{6FF589C9-5506-4B95-B0CB-023C06EB4B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5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47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rson harvesting lettuce from a garden">
            <a:extLst>
              <a:ext uri="{FF2B5EF4-FFF2-40B4-BE49-F238E27FC236}">
                <a16:creationId xmlns:a16="http://schemas.microsoft.com/office/drawing/2014/main" id="{29393FCE-7F6E-4B56-829A-C14E924B2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4751" y="1020431"/>
            <a:ext cx="490998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7A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4752" y="2495445"/>
            <a:ext cx="490998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121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A9FA9-A8AB-4C97-ADE3-5DD3FA089A9B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D6F31-9A72-439D-827B-1FD4E3AB020D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2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/>
          <a:lstStyle/>
          <a:p>
            <a:fld id="{78DD82B9-B8EE-4375-B6FF-88FA6ABB15D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0570" y="2669080"/>
            <a:ext cx="11290860" cy="2274499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1549296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3696763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/>
          <a:lstStyle/>
          <a:p>
            <a:fld id="{B2497495-0637-405E-AE64-5CC7506D51F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/>
          <a:lstStyle/>
          <a:p>
            <a:fld id="{7BFFD690-9426-415D-8B65-26881E07B2D4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/>
          <a:lstStyle/>
          <a:p>
            <a:fld id="{04C4989A-474C-40DE-95B9-011C28B71673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7235" y="6492875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D5C09B8-5A86-4E22-B44D-A2F1F1E319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37126" y="457200"/>
            <a:ext cx="3703320" cy="9144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76DCCC-4B5A-42AF-9E0D-25BD0D0059A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0260820" y="6181322"/>
            <a:ext cx="1247101" cy="4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5" r:id="rId4"/>
    <p:sldLayoutId id="2147483673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rgbClr val="007A33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66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1601253"/>
            <a:ext cx="11029616" cy="43867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1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37126" y="457200"/>
            <a:ext cx="3703320" cy="9144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07A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B99F24D-C42D-45CB-8A1A-2EB80F1D3A2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467633" y="6060927"/>
            <a:ext cx="1272813" cy="67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rgbClr val="007A33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stomink.com/fundraising/support-farmer-health?fbclid=IwZXh0bgNhZW0CMTAAAR2p5lfD3NfMxbQOPNxIQz9gefmtT4C-K_sWRHR6vwUEbVqH9FcoosXxl3k_aem_AdV-4vjX5Ef9idR-6_9jbIKkFJAXLx9WlZ8MGkGMIDEltLdGnR0hZKX2lTDuY4ihuYRZtsp86CYLIwccbknHfHp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63B1FB-5621-45F7-321F-DFE2443E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Family Wellness Alliance Webinar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8876-4E20-D5DE-6658-E7BA2283A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3154978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57DEFE-1CF7-1816-C222-5B6B08167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97040"/>
            <a:ext cx="6084651" cy="4378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12169"/>
                </a:solidFill>
              </a:rPr>
              <a:t>Farm Family Wellness Alliance provides, through partnership:</a:t>
            </a:r>
          </a:p>
          <a:p>
            <a:r>
              <a:rPr lang="en-US" dirty="0">
                <a:solidFill>
                  <a:srgbClr val="012169"/>
                </a:solidFill>
              </a:rPr>
              <a:t>An online peer-to-peer community via </a:t>
            </a:r>
            <a:r>
              <a:rPr lang="en-US" dirty="0" err="1">
                <a:solidFill>
                  <a:srgbClr val="012169"/>
                </a:solidFill>
              </a:rPr>
              <a:t>Togetherall</a:t>
            </a:r>
            <a:r>
              <a:rPr lang="en-US" dirty="0">
                <a:solidFill>
                  <a:srgbClr val="012169"/>
                </a:solidFill>
              </a:rPr>
              <a:t>, monitored 24/7 by licensed clinicians</a:t>
            </a:r>
          </a:p>
          <a:p>
            <a:r>
              <a:rPr lang="en-US" dirty="0">
                <a:solidFill>
                  <a:srgbClr val="012169"/>
                </a:solidFill>
              </a:rPr>
              <a:t>Wrap around suite of services provided by PAS (Personal Assistance Services) from resources to 1:1 counseling, including financial, nutrition, and mental health counseling.</a:t>
            </a:r>
          </a:p>
          <a:p>
            <a:r>
              <a:rPr lang="en-US" dirty="0">
                <a:solidFill>
                  <a:srgbClr val="012169"/>
                </a:solidFill>
              </a:rPr>
              <a:t>Marketing, network engagement, and administration from Farm Foundation</a:t>
            </a:r>
          </a:p>
          <a:p>
            <a:pPr marL="3240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B1F161-E975-23FD-26EE-72425F50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suite of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0C367-D100-AD42-0DD8-0BC4CFB71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43" y="882650"/>
            <a:ext cx="5526157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13F072-17AE-1AA1-601E-CADFE1275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Farm Family Wellness Alliance Overview</a:t>
            </a:r>
            <a:r>
              <a:rPr lang="en-US" dirty="0"/>
              <a:t>, Shari Rogge-Fidler</a:t>
            </a:r>
          </a:p>
          <a:p>
            <a:r>
              <a:rPr lang="en-US" b="1" dirty="0" err="1"/>
              <a:t>Togetherall</a:t>
            </a:r>
            <a:r>
              <a:rPr lang="en-US" dirty="0"/>
              <a:t>, Mary-Lyn Kieffer</a:t>
            </a:r>
          </a:p>
          <a:p>
            <a:r>
              <a:rPr lang="en-US" b="1" dirty="0"/>
              <a:t>Personal Assistance Services (PAS)</a:t>
            </a:r>
            <a:r>
              <a:rPr lang="en-US" dirty="0"/>
              <a:t>, Amie Merz</a:t>
            </a:r>
          </a:p>
          <a:p>
            <a:r>
              <a:rPr lang="en-US" dirty="0"/>
              <a:t> </a:t>
            </a:r>
            <a:r>
              <a:rPr lang="en-US" b="1" dirty="0"/>
              <a:t>FFWA partners</a:t>
            </a:r>
          </a:p>
          <a:p>
            <a:pPr lvl="1"/>
            <a:r>
              <a:rPr lang="en-US" b="1" dirty="0"/>
              <a:t>American Farm Bureau, </a:t>
            </a:r>
            <a:r>
              <a:rPr lang="en-US" dirty="0"/>
              <a:t>Jessica Cabrera</a:t>
            </a:r>
          </a:p>
          <a:p>
            <a:pPr lvl="1"/>
            <a:r>
              <a:rPr lang="en-US" b="1" dirty="0"/>
              <a:t>Farm Rescue, </a:t>
            </a:r>
            <a:r>
              <a:rPr lang="en-US" dirty="0"/>
              <a:t>Terry Johnston</a:t>
            </a:r>
          </a:p>
          <a:p>
            <a:r>
              <a:rPr lang="en-US" b="1" dirty="0"/>
              <a:t>Conclusion</a:t>
            </a:r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0CD7D8-4967-B5F5-2533-60CF007B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Agenda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3A16A-B163-434B-D42E-58314841DF82}"/>
              </a:ext>
            </a:extLst>
          </p:cNvPr>
          <p:cNvSpPr txBox="1"/>
          <p:nvPr/>
        </p:nvSpPr>
        <p:spPr>
          <a:xfrm>
            <a:off x="3375212" y="4867835"/>
            <a:ext cx="54258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Please put your questions in the Q&amp;A box and we will do our best to </a:t>
            </a:r>
            <a:r>
              <a:rPr lang="en-US" dirty="0">
                <a:ln>
                  <a:solidFill>
                    <a:schemeClr val="tx1"/>
                  </a:solidFill>
                </a:ln>
              </a:rPr>
              <a:t>answer</a:t>
            </a:r>
            <a:r>
              <a:rPr lang="en-US" b="1" dirty="0"/>
              <a:t> them throughout the webinar. Thank you!</a:t>
            </a:r>
          </a:p>
        </p:txBody>
      </p:sp>
    </p:spTree>
    <p:extLst>
      <p:ext uri="{BB962C8B-B14F-4D97-AF65-F5344CB8AC3E}">
        <p14:creationId xmlns:p14="http://schemas.microsoft.com/office/powerpoint/2010/main" val="158307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grass, outdoor, field&#10;&#10;Description automatically generated">
            <a:extLst>
              <a:ext uri="{FF2B5EF4-FFF2-40B4-BE49-F238E27FC236}">
                <a16:creationId xmlns:a16="http://schemas.microsoft.com/office/drawing/2014/main" id="{53DB71E2-B872-42EE-BE1E-A2981206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9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BA270C13-8090-412A-843E-934F5A5FDABB}"/>
              </a:ext>
            </a:extLst>
          </p:cNvPr>
          <p:cNvSpPr txBox="1">
            <a:spLocks/>
          </p:cNvSpPr>
          <p:nvPr/>
        </p:nvSpPr>
        <p:spPr>
          <a:xfrm>
            <a:off x="6560310" y="701675"/>
            <a:ext cx="5154612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rgbClr val="007A33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007A33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Our mission and vision guide our work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8E7691A-D9C8-4BBA-BD81-67697C0104B3}"/>
              </a:ext>
            </a:extLst>
          </p:cNvPr>
          <p:cNvSpPr txBox="1">
            <a:spLocks/>
          </p:cNvSpPr>
          <p:nvPr/>
        </p:nvSpPr>
        <p:spPr>
          <a:xfrm>
            <a:off x="6274904" y="2016889"/>
            <a:ext cx="5486400" cy="36337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00843A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00843A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MISSION: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trust and understanding at the intersections of agriculture and society.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00843A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00843A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VISION: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 future for farmers, our communities and our world.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00843A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33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28EFE-392D-495F-88D9-5A99A8FE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Strategic priorities for our work: </a:t>
            </a:r>
            <a:br>
              <a:rPr lang="en-US" dirty="0"/>
            </a:br>
            <a:r>
              <a:rPr lang="en-US" dirty="0"/>
              <a:t>accelerating People &amp; ideas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62D66E-C4D6-48FD-B219-C55E7FA38C18}"/>
              </a:ext>
            </a:extLst>
          </p:cNvPr>
          <p:cNvSpPr txBox="1">
            <a:spLocks/>
          </p:cNvSpPr>
          <p:nvPr/>
        </p:nvSpPr>
        <p:spPr>
          <a:xfrm>
            <a:off x="430454" y="2167397"/>
            <a:ext cx="4046018" cy="36344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00843A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Building a future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 farmers, our communities and our world.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00843A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Building trust and understanding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 the intersections of agriculture and society.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00843A"/>
              </a:buClr>
              <a:buSzPct val="92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Building momentum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with the new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Innovation and Education Center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for local, regional and global in-person and virtual programs.</a:t>
            </a:r>
          </a:p>
          <a:p>
            <a:pPr marL="306000" marR="0" lvl="0" indent="-3060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00843A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D1F24-0813-49BE-9463-FDBF115C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006" y="1536569"/>
            <a:ext cx="5803251" cy="41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69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CCBDC-3871-408A-EB35-9B6AD5AAD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5833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12169"/>
                </a:solidFill>
              </a:rPr>
              <a:t>Why Farmer Mental Health?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0FC4-A91B-F8F5-D68E-31702844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1104618"/>
            <a:ext cx="8150087" cy="57056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A33"/>
                </a:solidFill>
              </a:rPr>
              <a:t>Farmers and ranchers in the U.S. have demanding jobs that are often compounded by </a:t>
            </a:r>
            <a:r>
              <a:rPr lang="en-US" sz="1600" dirty="0">
                <a:solidFill>
                  <a:srgbClr val="012169"/>
                </a:solidFill>
              </a:rPr>
              <a:t>economic uncertainty, vulnerability to weather events, and isolation</a:t>
            </a:r>
            <a:r>
              <a:rPr lang="en-US" sz="1600" dirty="0">
                <a:solidFill>
                  <a:srgbClr val="007A33"/>
                </a:solidFill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12169"/>
                </a:solidFill>
              </a:rPr>
              <a:t>Rural agricultural communities may also have limited access to healthcare and mental health services</a:t>
            </a:r>
            <a:r>
              <a:rPr lang="en-US" sz="1600" dirty="0">
                <a:solidFill>
                  <a:srgbClr val="007A33"/>
                </a:solidFill>
              </a:rPr>
              <a:t>, which can make it difficult for farm and ranch families to receive support when they are experiencing extreme stress, anxiety, depression, or another mental health crisis.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A33"/>
                </a:solidFill>
              </a:rPr>
              <a:t>In recent years, the economic outlook for farmers and ranchers has been worsening, leading to comparisons to the Farm Crisis of the 1980s. </a:t>
            </a:r>
            <a:r>
              <a:rPr lang="en-US" sz="1600" dirty="0">
                <a:solidFill>
                  <a:srgbClr val="012169"/>
                </a:solidFill>
              </a:rPr>
              <a:t>Increasingly, agricultural families and communities are struggling, contributing to higher rates of suicide among farmers</a:t>
            </a:r>
            <a:r>
              <a:rPr lang="en-US" sz="1600" dirty="0">
                <a:solidFill>
                  <a:srgbClr val="007A33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A33"/>
                </a:solidFill>
              </a:rPr>
              <a:t>Farmer suicide rates are </a:t>
            </a:r>
            <a:r>
              <a:rPr lang="en-US" sz="1600" dirty="0">
                <a:solidFill>
                  <a:srgbClr val="012169"/>
                </a:solidFill>
              </a:rPr>
              <a:t>2-5x higher </a:t>
            </a:r>
            <a:r>
              <a:rPr lang="en-US" sz="1600" dirty="0">
                <a:solidFill>
                  <a:srgbClr val="007A33"/>
                </a:solidFill>
              </a:rPr>
              <a:t>than the national average.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A33"/>
                </a:solidFill>
              </a:rPr>
              <a:t>Two in three farmers/farmworkers </a:t>
            </a:r>
            <a:r>
              <a:rPr lang="en-US" sz="1600" dirty="0">
                <a:solidFill>
                  <a:srgbClr val="012169"/>
                </a:solidFill>
              </a:rPr>
              <a:t>(66%) say the pandemic impacted their mental health</a:t>
            </a:r>
            <a:r>
              <a:rPr lang="en-US" sz="1600" dirty="0">
                <a:solidFill>
                  <a:srgbClr val="007A33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7A33"/>
                </a:solidFill>
              </a:rPr>
              <a:t>Other issues like </a:t>
            </a:r>
            <a:r>
              <a:rPr lang="en-US" sz="1600" dirty="0">
                <a:solidFill>
                  <a:srgbClr val="012169"/>
                </a:solidFill>
              </a:rPr>
              <a:t>addiction, obesity, isolation, financial stress </a:t>
            </a:r>
            <a:r>
              <a:rPr lang="en-US" sz="1600" dirty="0">
                <a:solidFill>
                  <a:srgbClr val="007A33"/>
                </a:solidFill>
              </a:rPr>
              <a:t>are leading to a crisis in rural/farmer/rancher family mental and physical health due to the lack of resources.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BD8BA-CF55-6E85-EDF9-F988DABD4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546" y="1104617"/>
            <a:ext cx="3766454" cy="491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0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D2DB0-8BE6-12D4-6CA9-43994005D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96139"/>
            <a:ext cx="11029616" cy="768835"/>
          </a:xfrm>
        </p:spPr>
        <p:txBody>
          <a:bodyPr>
            <a:normAutofit/>
          </a:bodyPr>
          <a:lstStyle/>
          <a:p>
            <a:r>
              <a:rPr lang="en-US" dirty="0"/>
              <a:t>The Farm Family Wellness Alliance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3F33B-C50F-07EA-818E-18A014693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470991"/>
            <a:ext cx="7024758" cy="45043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12169"/>
                </a:solidFill>
              </a:rPr>
              <a:t>Vision to provide a national service to all farm families, many of whom lack insurance or the local resources for farm family wellness.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12169"/>
                </a:solidFill>
              </a:rPr>
              <a:t>Launched in late 2020 as pilot in a few counties in Iowa, then expanded to all of Iowa in 2021 with our partners at PAS (Personal Assistance Services, and national/local support from 4-H and Iowa Farm Bureau).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12169"/>
                </a:solidFill>
              </a:rPr>
              <a:t>Supported with marketing via snail mail, social media, and some rural radio.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12169"/>
                </a:solidFill>
              </a:rPr>
              <a:t>Expanded into Illinois in 2022.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12169"/>
                </a:solidFill>
              </a:rPr>
              <a:t>We rolled out national </a:t>
            </a:r>
            <a:r>
              <a:rPr lang="en-US" sz="2400" dirty="0" err="1">
                <a:solidFill>
                  <a:srgbClr val="012169"/>
                </a:solidFill>
              </a:rPr>
              <a:t>Togetherall</a:t>
            </a:r>
            <a:r>
              <a:rPr lang="en-US" sz="2400" dirty="0">
                <a:solidFill>
                  <a:srgbClr val="012169"/>
                </a:solidFill>
              </a:rPr>
              <a:t> services in January 2024.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12169"/>
                </a:solidFill>
              </a:rPr>
              <a:t>Sign ups have been steady and usage is good. </a:t>
            </a:r>
          </a:p>
          <a:p>
            <a:pPr lvl="1"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4" name="Picture 3" descr="A person holding a baby in her arms&#10;&#10;Description automatically generated">
            <a:extLst>
              <a:ext uri="{FF2B5EF4-FFF2-40B4-BE49-F238E27FC236}">
                <a16:creationId xmlns:a16="http://schemas.microsoft.com/office/drawing/2014/main" id="{4104EEF3-6859-3CE0-A213-A013F18C3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52" r="1" b="1"/>
          <a:stretch/>
        </p:blipFill>
        <p:spPr>
          <a:xfrm>
            <a:off x="8051799" y="2340864"/>
            <a:ext cx="3683001" cy="36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0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FD3EC54-6AB8-2E07-820B-2EEBEBC5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357" y="3947047"/>
            <a:ext cx="1483291" cy="13949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3B0ACC-23C7-9789-029F-7879D98F5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99" y="3983541"/>
            <a:ext cx="1462924" cy="1376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A1B9F-108B-41D4-135D-219C8AE03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2" y="2865861"/>
            <a:ext cx="2054530" cy="1146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078E2-F524-6A91-F578-96E04F20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53954"/>
          </a:xfrm>
        </p:spPr>
        <p:txBody>
          <a:bodyPr/>
          <a:lstStyle/>
          <a:p>
            <a:r>
              <a:rPr lang="en-US" dirty="0"/>
              <a:t>Farm Family Wellness Alliance Members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65D0DC-A92C-A3B3-86EA-034E9046DDFE}"/>
              </a:ext>
            </a:extLst>
          </p:cNvPr>
          <p:cNvSpPr txBox="1"/>
          <p:nvPr/>
        </p:nvSpPr>
        <p:spPr>
          <a:xfrm>
            <a:off x="565082" y="1537973"/>
            <a:ext cx="13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2169"/>
                </a:solidFill>
              </a:rPr>
              <a:t>Gold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F81C2-2830-12F1-558B-6290FB921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44" y="1846418"/>
            <a:ext cx="2054530" cy="804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FDFB-0DF4-8094-539C-B941EBBC3103}"/>
              </a:ext>
            </a:extLst>
          </p:cNvPr>
          <p:cNvSpPr txBox="1"/>
          <p:nvPr/>
        </p:nvSpPr>
        <p:spPr>
          <a:xfrm>
            <a:off x="508174" y="2693264"/>
            <a:ext cx="14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2169"/>
                </a:solidFill>
              </a:rPr>
              <a:t>Silver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301B7-D523-B8C4-C287-AC2DE772A171}"/>
              </a:ext>
            </a:extLst>
          </p:cNvPr>
          <p:cNvSpPr txBox="1"/>
          <p:nvPr/>
        </p:nvSpPr>
        <p:spPr>
          <a:xfrm>
            <a:off x="595320" y="3868474"/>
            <a:ext cx="164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2169"/>
                </a:solidFill>
              </a:rPr>
              <a:t>Bronze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E11A8-9933-CAE4-38BB-303415F79DEE}"/>
              </a:ext>
            </a:extLst>
          </p:cNvPr>
          <p:cNvSpPr txBox="1"/>
          <p:nvPr/>
        </p:nvSpPr>
        <p:spPr>
          <a:xfrm>
            <a:off x="499422" y="5256960"/>
            <a:ext cx="200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2169"/>
                </a:solidFill>
              </a:rPr>
              <a:t>Supporter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69300-FEA7-E5C6-259F-0BDFC006AE08}"/>
              </a:ext>
            </a:extLst>
          </p:cNvPr>
          <p:cNvSpPr txBox="1"/>
          <p:nvPr/>
        </p:nvSpPr>
        <p:spPr>
          <a:xfrm>
            <a:off x="6670565" y="1597846"/>
            <a:ext cx="243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2169"/>
                </a:solidFill>
              </a:rPr>
              <a:t>Marketing Partners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AF6F3-E036-ED08-28CC-3818F7A69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8318" y="3046481"/>
            <a:ext cx="1659842" cy="933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42086F-647D-766F-F387-22834D9C8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082" y="5736546"/>
            <a:ext cx="1767993" cy="1012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1116E5-3CE3-BDAC-6547-73891DDC5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2671" y="1938520"/>
            <a:ext cx="2054530" cy="1316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AD2BDC-EAFC-3BD5-D6CE-5B9DA60300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8449" y="1969385"/>
            <a:ext cx="3603048" cy="14204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8AFC7F-6D84-FAB3-A935-91D7CC2485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0564" y="3319103"/>
            <a:ext cx="2265367" cy="949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1960F-38ED-6875-F207-0C15258309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1169" y="3386166"/>
            <a:ext cx="1719221" cy="560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3B03D7-CB6C-304B-9A4B-F8ADD5EB2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2714" y="4671839"/>
            <a:ext cx="1170533" cy="11766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68B056-4E62-F488-1D6E-AD2669CB2D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0556" y="4237832"/>
            <a:ext cx="3814845" cy="7847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ED209A-0482-BDA1-F210-04F8810ABB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5268" y="5321893"/>
            <a:ext cx="2386534" cy="56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1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DA123-A2E3-A888-9A0D-0CCCB8B55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86" y="1016690"/>
            <a:ext cx="5010150" cy="5010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4E4197-50B2-3C6D-9E6B-AA5E06ACC2CB}"/>
              </a:ext>
            </a:extLst>
          </p:cNvPr>
          <p:cNvSpPr txBox="1"/>
          <p:nvPr/>
        </p:nvSpPr>
        <p:spPr>
          <a:xfrm>
            <a:off x="6904383" y="889843"/>
            <a:ext cx="48237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007A33"/>
                </a:solidFill>
                <a:effectLst/>
                <a:highlight>
                  <a:srgbClr val="FFFFFF"/>
                </a:highlight>
                <a:latin typeface="inherit"/>
              </a:rPr>
              <a:t>Join Farm Foundation in supporting farmers and farm families’ mental health and well-being! </a:t>
            </a:r>
          </a:p>
          <a:p>
            <a:pPr algn="l"/>
            <a:r>
              <a:rPr lang="en-US" b="0" i="0" dirty="0">
                <a:solidFill>
                  <a:srgbClr val="007A33"/>
                </a:solidFill>
                <a:effectLst/>
                <a:highlight>
                  <a:srgbClr val="FFFFFF"/>
                </a:highlight>
                <a:latin typeface="inherit"/>
              </a:rPr>
              <a:t>Only available during Mental Health Awareness Month, 100% of proceeds of this limited-edition t-shirt will go towards the Farm Family Wellness Alliance, providing vital peer-to-peer mental health support for our farming communities nationwide. </a:t>
            </a:r>
          </a:p>
          <a:p>
            <a:pPr algn="l"/>
            <a:endParaRPr lang="en-US" b="0" i="0" dirty="0">
              <a:solidFill>
                <a:srgbClr val="007A33"/>
              </a:solidFill>
              <a:effectLst/>
              <a:highlight>
                <a:srgbClr val="FFFFFF"/>
              </a:highlight>
              <a:latin typeface="inherit"/>
            </a:endParaRPr>
          </a:p>
          <a:p>
            <a:pPr algn="l"/>
            <a:r>
              <a:rPr lang="en-US" b="0" i="0" dirty="0">
                <a:solidFill>
                  <a:srgbClr val="007A33"/>
                </a:solidFill>
                <a:effectLst/>
                <a:highlight>
                  <a:srgbClr val="FFFFFF"/>
                </a:highlight>
                <a:latin typeface="inherit"/>
              </a:rPr>
              <a:t>In addition, all supporters will receive a one-year membership to the Friends of Farm Foundation program to stay in touch with the ongoing updates on this important service for our American farm families. </a:t>
            </a:r>
          </a:p>
          <a:p>
            <a:pPr algn="l"/>
            <a:endParaRPr lang="en-US" b="0" i="0" dirty="0">
              <a:solidFill>
                <a:srgbClr val="007A33"/>
              </a:solidFill>
              <a:effectLst/>
              <a:highlight>
                <a:srgbClr val="FFFFFF"/>
              </a:highlight>
              <a:latin typeface="inherit"/>
            </a:endParaRPr>
          </a:p>
          <a:p>
            <a:pPr algn="l"/>
            <a:r>
              <a:rPr lang="en-US" b="0" i="0" dirty="0">
                <a:solidFill>
                  <a:srgbClr val="007A33"/>
                </a:solidFill>
                <a:effectLst/>
                <a:highlight>
                  <a:srgbClr val="FFFFFF"/>
                </a:highlight>
                <a:latin typeface="inherit"/>
              </a:rPr>
              <a:t>Get your shirt and make an impact today! </a:t>
            </a:r>
          </a:p>
          <a:p>
            <a:pPr algn="l"/>
            <a:r>
              <a:rPr lang="en-US" b="0" i="0" u="none" strike="noStrike" dirty="0">
                <a:solidFill>
                  <a:srgbClr val="012169"/>
                </a:solidFill>
                <a:effectLst/>
                <a:highlight>
                  <a:srgbClr val="FFFFFF"/>
                </a:highlight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https://www.customink.com/fundraising/support-farmer-health</a:t>
            </a:r>
            <a:endParaRPr lang="en-US" b="0" i="0" dirty="0">
              <a:solidFill>
                <a:srgbClr val="012169"/>
              </a:solidFill>
              <a:effectLst/>
              <a:highlight>
                <a:srgbClr val="FFFFFF"/>
              </a:highlight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11340159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Farm Foundation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0843A"/>
      </a:accent1>
      <a:accent2>
        <a:srgbClr val="E18533"/>
      </a:accent2>
      <a:accent3>
        <a:srgbClr val="034A8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Custom 2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2_DividendVTI">
  <a:themeElements>
    <a:clrScheme name="Farm Foundation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0843A"/>
      </a:accent1>
      <a:accent2>
        <a:srgbClr val="E18533"/>
      </a:accent2>
      <a:accent3>
        <a:srgbClr val="034A8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Custom 2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455B2D-BAB7-438A-85DA-0266A24CB79F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16c05727-aa75-4e4a-9b5f-8a80a1165891"/>
    <ds:schemaRef ds:uri="http://purl.org/dc/dcmitype/"/>
    <ds:schemaRef ds:uri="http://purl.org/dc/elements/1.1/"/>
    <ds:schemaRef ds:uri="http://schemas.openxmlformats.org/package/2006/metadata/core-properties"/>
    <ds:schemaRef ds:uri="71af3243-3dd4-4a8d-8c0d-dd76da1f02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{5730D96E-41BA-4C97-B101-6968FB623D97}tf11964407_win32</Template>
  <TotalTime>16896</TotalTime>
  <Words>649</Words>
  <Application>Microsoft Office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inherit</vt:lpstr>
      <vt:lpstr>Segoe UI</vt:lpstr>
      <vt:lpstr>Wingdings</vt:lpstr>
      <vt:lpstr>Wingdings 2</vt:lpstr>
      <vt:lpstr>DividendVTI</vt:lpstr>
      <vt:lpstr>2_DividendVTI</vt:lpstr>
      <vt:lpstr>Farm Family Wellness Alliance Webinar</vt:lpstr>
      <vt:lpstr>Webinar Agenda</vt:lpstr>
      <vt:lpstr>PowerPoint Presentation</vt:lpstr>
      <vt:lpstr>PowerPoint Presentation</vt:lpstr>
      <vt:lpstr>Strategic priorities for our work:  accelerating People &amp; ideas</vt:lpstr>
      <vt:lpstr>Why Farmer Mental Health?</vt:lpstr>
      <vt:lpstr>The Farm Family Wellness Alliance </vt:lpstr>
      <vt:lpstr>Farm Family Wellness Alliance Members</vt:lpstr>
      <vt:lpstr>PowerPoint Presentation</vt:lpstr>
      <vt:lpstr>national suite of services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Family Wellness Webinar May 2024</dc:title>
  <dc:creator>Todd Underwood</dc:creator>
  <cp:lastModifiedBy>Naomi Millán</cp:lastModifiedBy>
  <cp:revision>103</cp:revision>
  <cp:lastPrinted>2023-01-30T20:20:00Z</cp:lastPrinted>
  <dcterms:created xsi:type="dcterms:W3CDTF">2020-09-28T16:00:43Z</dcterms:created>
  <dcterms:modified xsi:type="dcterms:W3CDTF">2024-05-21T19:00:12Z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