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22" r:id="rId3"/>
    <p:sldMasterId id="2147483734" r:id="rId4"/>
    <p:sldMasterId id="2147483765" r:id="rId5"/>
    <p:sldMasterId id="2147483777" r:id="rId6"/>
  </p:sldMasterIdLst>
  <p:notesMasterIdLst>
    <p:notesMasterId r:id="rId49"/>
  </p:notesMasterIdLst>
  <p:sldIdLst>
    <p:sldId id="256" r:id="rId7"/>
    <p:sldId id="257" r:id="rId8"/>
    <p:sldId id="305" r:id="rId9"/>
    <p:sldId id="260" r:id="rId10"/>
    <p:sldId id="306" r:id="rId11"/>
    <p:sldId id="265" r:id="rId12"/>
    <p:sldId id="367" r:id="rId13"/>
    <p:sldId id="530" r:id="rId14"/>
    <p:sldId id="535" r:id="rId15"/>
    <p:sldId id="357" r:id="rId16"/>
    <p:sldId id="277" r:id="rId17"/>
    <p:sldId id="262" r:id="rId18"/>
    <p:sldId id="310" r:id="rId19"/>
    <p:sldId id="278" r:id="rId20"/>
    <p:sldId id="275" r:id="rId21"/>
    <p:sldId id="536" r:id="rId22"/>
    <p:sldId id="267" r:id="rId23"/>
    <p:sldId id="268" r:id="rId24"/>
    <p:sldId id="279" r:id="rId25"/>
    <p:sldId id="307" r:id="rId26"/>
    <p:sldId id="261" r:id="rId27"/>
    <p:sldId id="321" r:id="rId28"/>
    <p:sldId id="322" r:id="rId29"/>
    <p:sldId id="323" r:id="rId30"/>
    <p:sldId id="309" r:id="rId31"/>
    <p:sldId id="308" r:id="rId32"/>
    <p:sldId id="311" r:id="rId33"/>
    <p:sldId id="314" r:id="rId34"/>
    <p:sldId id="537" r:id="rId35"/>
    <p:sldId id="286" r:id="rId36"/>
    <p:sldId id="538" r:id="rId37"/>
    <p:sldId id="539" r:id="rId38"/>
    <p:sldId id="540" r:id="rId39"/>
    <p:sldId id="313" r:id="rId40"/>
    <p:sldId id="316" r:id="rId41"/>
    <p:sldId id="318" r:id="rId42"/>
    <p:sldId id="319" r:id="rId43"/>
    <p:sldId id="258" r:id="rId44"/>
    <p:sldId id="264" r:id="rId45"/>
    <p:sldId id="320" r:id="rId46"/>
    <p:sldId id="263" r:id="rId47"/>
    <p:sldId id="31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725"/>
    <a:srgbClr val="01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D9D4B-748A-4038-9492-C8DEFD3C0CB5}" v="2" dt="2023-05-08T14:36:0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37" autoAdjust="0"/>
  </p:normalViewPr>
  <p:slideViewPr>
    <p:cSldViewPr snapToGrid="0" showGuides="1">
      <p:cViewPr varScale="1">
        <p:scale>
          <a:sx n="87" d="100"/>
          <a:sy n="87" d="100"/>
        </p:scale>
        <p:origin x="7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vansolomon\Downloads\Copy%20of%20Compiled%20Data%20Clea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vansolomon\Downloads\Copy%20of%20Compiled%20Data%20Clea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Average Economic Freedom and Political Rights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'Compiled Data'!$A$896</c:f>
              <c:strCache>
                <c:ptCount val="1"/>
                <c:pt idx="0">
                  <c:v>AVG economic freedom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'Compiled Data'!$B$889:$V$889</c:f>
              <c:numCache>
                <c:formatCode>0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'Compiled Data'!$B$896:$V$896</c:f>
              <c:numCache>
                <c:formatCode>#,##0.00</c:formatCode>
                <c:ptCount val="21"/>
                <c:pt idx="0">
                  <c:v>5.61</c:v>
                </c:pt>
                <c:pt idx="1">
                  <c:v>5.67</c:v>
                </c:pt>
                <c:pt idx="2">
                  <c:v>5.73</c:v>
                </c:pt>
                <c:pt idx="3">
                  <c:v>5.71</c:v>
                </c:pt>
                <c:pt idx="4">
                  <c:v>5.71</c:v>
                </c:pt>
                <c:pt idx="5">
                  <c:v>5.8</c:v>
                </c:pt>
                <c:pt idx="6">
                  <c:v>5.84</c:v>
                </c:pt>
                <c:pt idx="7">
                  <c:v>5.77</c:v>
                </c:pt>
                <c:pt idx="8">
                  <c:v>5.8650000000000011</c:v>
                </c:pt>
                <c:pt idx="9">
                  <c:v>5.9378378378378365</c:v>
                </c:pt>
                <c:pt idx="10">
                  <c:v>5.9197499999999987</c:v>
                </c:pt>
                <c:pt idx="11">
                  <c:v>5.9460000000000006</c:v>
                </c:pt>
                <c:pt idx="12">
                  <c:v>6.048750000000001</c:v>
                </c:pt>
                <c:pt idx="13">
                  <c:v>6.06</c:v>
                </c:pt>
                <c:pt idx="14">
                  <c:v>6.0877499999999989</c:v>
                </c:pt>
                <c:pt idx="15">
                  <c:v>6.1492499999999994</c:v>
                </c:pt>
                <c:pt idx="16">
                  <c:v>6.11</c:v>
                </c:pt>
                <c:pt idx="17">
                  <c:v>6.14</c:v>
                </c:pt>
                <c:pt idx="18">
                  <c:v>6.17</c:v>
                </c:pt>
                <c:pt idx="19">
                  <c:v>6.06</c:v>
                </c:pt>
                <c:pt idx="20">
                  <c:v>6.05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B9-D641-8288-06A950A5D645}"/>
            </c:ext>
          </c:extLst>
        </c:ser>
        <c:ser>
          <c:idx val="1"/>
          <c:order val="1"/>
          <c:tx>
            <c:strRef>
              <c:f>'Compiled Data'!$A$897</c:f>
              <c:strCache>
                <c:ptCount val="1"/>
                <c:pt idx="0">
                  <c:v>AVG PR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'Compiled Data'!$B$889:$V$889</c:f>
              <c:numCache>
                <c:formatCode>0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'Compiled Data'!$B$897:$V$897</c:f>
              <c:numCache>
                <c:formatCode>#,##0.00</c:formatCode>
                <c:ptCount val="21"/>
                <c:pt idx="0">
                  <c:v>4.3099999999999996</c:v>
                </c:pt>
                <c:pt idx="1">
                  <c:v>4.26</c:v>
                </c:pt>
                <c:pt idx="2">
                  <c:v>4.17</c:v>
                </c:pt>
                <c:pt idx="3">
                  <c:v>4.17</c:v>
                </c:pt>
                <c:pt idx="4">
                  <c:v>4.07</c:v>
                </c:pt>
                <c:pt idx="5">
                  <c:v>3.98</c:v>
                </c:pt>
                <c:pt idx="6">
                  <c:v>4</c:v>
                </c:pt>
                <c:pt idx="7">
                  <c:v>4</c:v>
                </c:pt>
                <c:pt idx="8">
                  <c:v>4.0952380952380949</c:v>
                </c:pt>
                <c:pt idx="9">
                  <c:v>4.2380952380952381</c:v>
                </c:pt>
                <c:pt idx="10">
                  <c:v>4.2380952380952381</c:v>
                </c:pt>
                <c:pt idx="11">
                  <c:v>4.1904761904761907</c:v>
                </c:pt>
                <c:pt idx="12">
                  <c:v>4.2619047619047619</c:v>
                </c:pt>
                <c:pt idx="13">
                  <c:v>4.26</c:v>
                </c:pt>
                <c:pt idx="14">
                  <c:v>4.2619047619047619</c:v>
                </c:pt>
                <c:pt idx="15">
                  <c:v>4.2619047619047619</c:v>
                </c:pt>
                <c:pt idx="16">
                  <c:v>4.3099999999999996</c:v>
                </c:pt>
                <c:pt idx="17">
                  <c:v>4.3099999999999996</c:v>
                </c:pt>
                <c:pt idx="18">
                  <c:v>4.33</c:v>
                </c:pt>
                <c:pt idx="19">
                  <c:v>4.5</c:v>
                </c:pt>
                <c:pt idx="20">
                  <c:v>4.55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B9-D641-8288-06A950A5D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6412096"/>
        <c:axId val="1226807680"/>
      </c:lineChart>
      <c:catAx>
        <c:axId val="1186412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807680"/>
        <c:crosses val="autoZero"/>
        <c:auto val="1"/>
        <c:lblAlgn val="ctr"/>
        <c:lblOffset val="100"/>
        <c:noMultiLvlLbl val="0"/>
      </c:catAx>
      <c:valAx>
        <c:axId val="122680768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41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AGOA Imports 2001-21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341957123390627"/>
          <c:y val="0.23363472852402348"/>
          <c:w val="0.80886353933220301"/>
          <c:h val="0.68746755425347272"/>
        </c:manualLayout>
      </c:layout>
      <c:lineChart>
        <c:grouping val="standard"/>
        <c:varyColors val="0"/>
        <c:ser>
          <c:idx val="0"/>
          <c:order val="0"/>
          <c:tx>
            <c:strRef>
              <c:f>'Compiled Data'!$A$892</c:f>
              <c:strCache>
                <c:ptCount val="1"/>
                <c:pt idx="0">
                  <c:v>TVIM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'Compiled Data'!$B$889:$V$889</c:f>
              <c:numCache>
                <c:formatCode>0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'Compiled Data'!$B$892:$V$892</c:f>
              <c:numCache>
                <c:formatCode>"$"#,##0</c:formatCode>
                <c:ptCount val="21"/>
                <c:pt idx="0">
                  <c:v>15895060522.739998</c:v>
                </c:pt>
                <c:pt idx="1">
                  <c:v>17465571159.119995</c:v>
                </c:pt>
                <c:pt idx="2">
                  <c:v>25542428687.119999</c:v>
                </c:pt>
                <c:pt idx="3">
                  <c:v>36914369437.849998</c:v>
                </c:pt>
                <c:pt idx="4">
                  <c:v>53055086749.619995</c:v>
                </c:pt>
                <c:pt idx="5">
                  <c:v>57576172739.800003</c:v>
                </c:pt>
                <c:pt idx="6">
                  <c:v>64862882631.099983</c:v>
                </c:pt>
                <c:pt idx="7">
                  <c:v>80845864008.12001</c:v>
                </c:pt>
                <c:pt idx="8">
                  <c:v>41217019175.339996</c:v>
                </c:pt>
                <c:pt idx="9">
                  <c:v>52794755560.329994</c:v>
                </c:pt>
                <c:pt idx="10">
                  <c:v>63220660409.789986</c:v>
                </c:pt>
                <c:pt idx="11">
                  <c:v>39643201676.82</c:v>
                </c:pt>
                <c:pt idx="12">
                  <c:v>30152061124.639999</c:v>
                </c:pt>
                <c:pt idx="13">
                  <c:v>15791146457.900003</c:v>
                </c:pt>
                <c:pt idx="14">
                  <c:v>10327887017.800003</c:v>
                </c:pt>
                <c:pt idx="15">
                  <c:v>11364127057.600002</c:v>
                </c:pt>
                <c:pt idx="16">
                  <c:v>14420345925.800001</c:v>
                </c:pt>
                <c:pt idx="17">
                  <c:v>12473631371.76</c:v>
                </c:pt>
                <c:pt idx="18">
                  <c:v>8598187083.6000004</c:v>
                </c:pt>
                <c:pt idx="19">
                  <c:v>4166692927</c:v>
                </c:pt>
                <c:pt idx="20">
                  <c:v>6600007530.2699995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5B-D24A-A63E-B153D94EE171}"/>
            </c:ext>
          </c:extLst>
        </c:ser>
        <c:ser>
          <c:idx val="1"/>
          <c:order val="1"/>
          <c:tx>
            <c:strRef>
              <c:f>'Compiled Data'!$A$893</c:f>
              <c:strCache>
                <c:ptCount val="1"/>
                <c:pt idx="0">
                  <c:v>PVIM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'Compiled Data'!$B$889:$V$889</c:f>
              <c:numCache>
                <c:formatCode>0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'Compiled Data'!$B$893:$V$893</c:f>
              <c:numCache>
                <c:formatCode>"$"#,##0</c:formatCode>
                <c:ptCount val="21"/>
                <c:pt idx="0">
                  <c:v>2057826281.28</c:v>
                </c:pt>
                <c:pt idx="1">
                  <c:v>3246407471.0599999</c:v>
                </c:pt>
                <c:pt idx="2">
                  <c:v>4346764463.6999998</c:v>
                </c:pt>
                <c:pt idx="3">
                  <c:v>5142830992.6799994</c:v>
                </c:pt>
                <c:pt idx="4">
                  <c:v>4268243502.8099995</c:v>
                </c:pt>
                <c:pt idx="5">
                  <c:v>4262301561.6999998</c:v>
                </c:pt>
                <c:pt idx="6">
                  <c:v>4360826313.8900003</c:v>
                </c:pt>
                <c:pt idx="7">
                  <c:v>6270567635.1400013</c:v>
                </c:pt>
                <c:pt idx="8">
                  <c:v>4238017263.2400002</c:v>
                </c:pt>
                <c:pt idx="9">
                  <c:v>4927009149.3699999</c:v>
                </c:pt>
                <c:pt idx="10">
                  <c:v>5860071101.4299994</c:v>
                </c:pt>
                <c:pt idx="11">
                  <c:v>5553762259.1999998</c:v>
                </c:pt>
                <c:pt idx="12">
                  <c:v>5690550323.3600016</c:v>
                </c:pt>
                <c:pt idx="13">
                  <c:v>5205542581.8000002</c:v>
                </c:pt>
                <c:pt idx="14">
                  <c:v>4694714962.3000011</c:v>
                </c:pt>
                <c:pt idx="15">
                  <c:v>4661878843.0299997</c:v>
                </c:pt>
                <c:pt idx="16">
                  <c:v>4673214090.2800007</c:v>
                </c:pt>
                <c:pt idx="17">
                  <c:v>4348718591.3599997</c:v>
                </c:pt>
                <c:pt idx="18">
                  <c:v>3863924043.5400004</c:v>
                </c:pt>
                <c:pt idx="19">
                  <c:v>3476891824</c:v>
                </c:pt>
                <c:pt idx="20">
                  <c:v>4715275146.1199989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5B-D24A-A63E-B153D94EE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7599808"/>
        <c:axId val="717617168"/>
      </c:lineChart>
      <c:catAx>
        <c:axId val="717599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617168"/>
        <c:crosses val="autoZero"/>
        <c:auto val="1"/>
        <c:lblAlgn val="ctr"/>
        <c:lblOffset val="100"/>
        <c:noMultiLvlLbl val="0"/>
      </c:catAx>
      <c:valAx>
        <c:axId val="717617168"/>
        <c:scaling>
          <c:orientation val="minMax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59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543AC-D6C7-4E1D-A734-29101B1A8EDC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E9DE6F8-ED7B-437A-824D-FF6092A0C30E}">
      <dgm:prSet/>
      <dgm:spPr/>
      <dgm:t>
        <a:bodyPr/>
        <a:lstStyle/>
        <a:p>
          <a:r>
            <a:rPr lang="en-US"/>
            <a:t>■Do you feel that your interests are heard by local &amp; state decision makers?</a:t>
          </a:r>
        </a:p>
      </dgm:t>
    </dgm:pt>
    <dgm:pt modelId="{AE890C4C-98EB-4514-A6B8-1761E7BEFA27}" type="parTrans" cxnId="{EE38CA68-B39E-4B3F-9B0D-C1A9A292851D}">
      <dgm:prSet/>
      <dgm:spPr/>
      <dgm:t>
        <a:bodyPr/>
        <a:lstStyle/>
        <a:p>
          <a:endParaRPr lang="en-US"/>
        </a:p>
      </dgm:t>
    </dgm:pt>
    <dgm:pt modelId="{43730F9C-CF74-4173-B3BA-72B52F188D18}" type="sibTrans" cxnId="{EE38CA68-B39E-4B3F-9B0D-C1A9A292851D}">
      <dgm:prSet/>
      <dgm:spPr/>
      <dgm:t>
        <a:bodyPr/>
        <a:lstStyle/>
        <a:p>
          <a:endParaRPr lang="en-US"/>
        </a:p>
      </dgm:t>
    </dgm:pt>
    <dgm:pt modelId="{402FAC01-6221-4B5C-8DA8-6B1702B824FC}">
      <dgm:prSet/>
      <dgm:spPr/>
      <dgm:t>
        <a:bodyPr/>
        <a:lstStyle/>
        <a:p>
          <a:r>
            <a:rPr lang="en-US"/>
            <a:t>■Do you feel that there are opportunities for you to influence decisions or policymaking? </a:t>
          </a:r>
        </a:p>
      </dgm:t>
    </dgm:pt>
    <dgm:pt modelId="{12588AFD-82D3-414A-9A1B-91FCCF1235F1}" type="parTrans" cxnId="{70E0798D-12A6-49CD-AA96-D663BC988561}">
      <dgm:prSet/>
      <dgm:spPr/>
      <dgm:t>
        <a:bodyPr/>
        <a:lstStyle/>
        <a:p>
          <a:endParaRPr lang="en-US"/>
        </a:p>
      </dgm:t>
    </dgm:pt>
    <dgm:pt modelId="{3856BFCB-A970-4CF9-8ABB-EB7706E3B671}" type="sibTrans" cxnId="{70E0798D-12A6-49CD-AA96-D663BC988561}">
      <dgm:prSet/>
      <dgm:spPr/>
      <dgm:t>
        <a:bodyPr/>
        <a:lstStyle/>
        <a:p>
          <a:endParaRPr lang="en-US"/>
        </a:p>
      </dgm:t>
    </dgm:pt>
    <dgm:pt modelId="{9E6340B6-A42C-4368-AE3A-7CBC1DD25E1D}">
      <dgm:prSet/>
      <dgm:spPr/>
      <dgm:t>
        <a:bodyPr/>
        <a:lstStyle/>
        <a:p>
          <a:r>
            <a:rPr lang="en-US"/>
            <a:t>■Have you ever been involved in local or state policymaking?</a:t>
          </a:r>
        </a:p>
      </dgm:t>
    </dgm:pt>
    <dgm:pt modelId="{DB6553B1-D599-4395-8F3F-E1BB62453F9C}" type="parTrans" cxnId="{9CB112E9-6859-46BE-ABCE-E7ABE21E7433}">
      <dgm:prSet/>
      <dgm:spPr/>
      <dgm:t>
        <a:bodyPr/>
        <a:lstStyle/>
        <a:p>
          <a:endParaRPr lang="en-US"/>
        </a:p>
      </dgm:t>
    </dgm:pt>
    <dgm:pt modelId="{D9CDDD31-C713-4CB9-9E39-074C14D61EAF}" type="sibTrans" cxnId="{9CB112E9-6859-46BE-ABCE-E7ABE21E7433}">
      <dgm:prSet/>
      <dgm:spPr/>
      <dgm:t>
        <a:bodyPr/>
        <a:lstStyle/>
        <a:p>
          <a:endParaRPr lang="en-US"/>
        </a:p>
      </dgm:t>
    </dgm:pt>
    <dgm:pt modelId="{9632D1D1-AF38-4CB6-BF89-B63CE4C9705E}">
      <dgm:prSet/>
      <dgm:spPr/>
      <dgm:t>
        <a:bodyPr/>
        <a:lstStyle/>
        <a:p>
          <a:r>
            <a:rPr lang="en-US"/>
            <a:t>■Who’s interests do you feel are represented in state politics?</a:t>
          </a:r>
        </a:p>
      </dgm:t>
    </dgm:pt>
    <dgm:pt modelId="{D22451E7-3A6A-463D-A6AE-918E51187054}" type="parTrans" cxnId="{880EC2C0-07A7-43EF-8784-DF23F4B160A1}">
      <dgm:prSet/>
      <dgm:spPr/>
      <dgm:t>
        <a:bodyPr/>
        <a:lstStyle/>
        <a:p>
          <a:endParaRPr lang="en-US"/>
        </a:p>
      </dgm:t>
    </dgm:pt>
    <dgm:pt modelId="{7E9022F7-2160-489B-9820-5CB055FB9EA0}" type="sibTrans" cxnId="{880EC2C0-07A7-43EF-8784-DF23F4B160A1}">
      <dgm:prSet/>
      <dgm:spPr/>
      <dgm:t>
        <a:bodyPr/>
        <a:lstStyle/>
        <a:p>
          <a:endParaRPr lang="en-US"/>
        </a:p>
      </dgm:t>
    </dgm:pt>
    <dgm:pt modelId="{AF00FB76-B10C-43E3-B78E-A92D27C0E849}" type="pres">
      <dgm:prSet presAssocID="{68D543AC-D6C7-4E1D-A734-29101B1A8E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ED957A-EA0D-4BB0-85FC-7C24B50CEF22}" type="pres">
      <dgm:prSet presAssocID="{4E9DE6F8-ED7B-437A-824D-FF6092A0C30E}" presName="hierRoot1" presStyleCnt="0"/>
      <dgm:spPr/>
    </dgm:pt>
    <dgm:pt modelId="{1857F786-68BF-4198-9A3A-1BBC2760611A}" type="pres">
      <dgm:prSet presAssocID="{4E9DE6F8-ED7B-437A-824D-FF6092A0C30E}" presName="composite" presStyleCnt="0"/>
      <dgm:spPr/>
    </dgm:pt>
    <dgm:pt modelId="{AFB62957-37F7-43F0-B512-860629466C1E}" type="pres">
      <dgm:prSet presAssocID="{4E9DE6F8-ED7B-437A-824D-FF6092A0C30E}" presName="background" presStyleLbl="node0" presStyleIdx="0" presStyleCnt="4"/>
      <dgm:spPr/>
    </dgm:pt>
    <dgm:pt modelId="{63BE7344-FDFE-4697-9818-2F98222E06D4}" type="pres">
      <dgm:prSet presAssocID="{4E9DE6F8-ED7B-437A-824D-FF6092A0C30E}" presName="text" presStyleLbl="fgAcc0" presStyleIdx="0" presStyleCnt="4">
        <dgm:presLayoutVars>
          <dgm:chPref val="3"/>
        </dgm:presLayoutVars>
      </dgm:prSet>
      <dgm:spPr/>
    </dgm:pt>
    <dgm:pt modelId="{692D0C0C-1753-412E-985E-9F9A8463E802}" type="pres">
      <dgm:prSet presAssocID="{4E9DE6F8-ED7B-437A-824D-FF6092A0C30E}" presName="hierChild2" presStyleCnt="0"/>
      <dgm:spPr/>
    </dgm:pt>
    <dgm:pt modelId="{7D29806E-20F4-4558-9973-6CB37CFCF5FE}" type="pres">
      <dgm:prSet presAssocID="{402FAC01-6221-4B5C-8DA8-6B1702B824FC}" presName="hierRoot1" presStyleCnt="0"/>
      <dgm:spPr/>
    </dgm:pt>
    <dgm:pt modelId="{46678C24-C702-4ACD-9FB3-BCE56661BF09}" type="pres">
      <dgm:prSet presAssocID="{402FAC01-6221-4B5C-8DA8-6B1702B824FC}" presName="composite" presStyleCnt="0"/>
      <dgm:spPr/>
    </dgm:pt>
    <dgm:pt modelId="{6963FD83-EF6A-4782-840E-1040E919293A}" type="pres">
      <dgm:prSet presAssocID="{402FAC01-6221-4B5C-8DA8-6B1702B824FC}" presName="background" presStyleLbl="node0" presStyleIdx="1" presStyleCnt="4"/>
      <dgm:spPr/>
    </dgm:pt>
    <dgm:pt modelId="{F7327808-B178-41DF-996D-A9E2CE5DEBD8}" type="pres">
      <dgm:prSet presAssocID="{402FAC01-6221-4B5C-8DA8-6B1702B824FC}" presName="text" presStyleLbl="fgAcc0" presStyleIdx="1" presStyleCnt="4">
        <dgm:presLayoutVars>
          <dgm:chPref val="3"/>
        </dgm:presLayoutVars>
      </dgm:prSet>
      <dgm:spPr/>
    </dgm:pt>
    <dgm:pt modelId="{187796C8-3FC3-4484-92E2-67135B69CE2E}" type="pres">
      <dgm:prSet presAssocID="{402FAC01-6221-4B5C-8DA8-6B1702B824FC}" presName="hierChild2" presStyleCnt="0"/>
      <dgm:spPr/>
    </dgm:pt>
    <dgm:pt modelId="{58BD6BE8-89BF-440D-B0DA-A1EE51656884}" type="pres">
      <dgm:prSet presAssocID="{9E6340B6-A42C-4368-AE3A-7CBC1DD25E1D}" presName="hierRoot1" presStyleCnt="0"/>
      <dgm:spPr/>
    </dgm:pt>
    <dgm:pt modelId="{7C42624D-D3C3-4C07-B7A4-C50DAE2C34EF}" type="pres">
      <dgm:prSet presAssocID="{9E6340B6-A42C-4368-AE3A-7CBC1DD25E1D}" presName="composite" presStyleCnt="0"/>
      <dgm:spPr/>
    </dgm:pt>
    <dgm:pt modelId="{FAA04711-93FF-487B-B667-B2288B66AF36}" type="pres">
      <dgm:prSet presAssocID="{9E6340B6-A42C-4368-AE3A-7CBC1DD25E1D}" presName="background" presStyleLbl="node0" presStyleIdx="2" presStyleCnt="4"/>
      <dgm:spPr/>
    </dgm:pt>
    <dgm:pt modelId="{CDE9CDC3-F671-4A3B-91FA-F88A5174FC0D}" type="pres">
      <dgm:prSet presAssocID="{9E6340B6-A42C-4368-AE3A-7CBC1DD25E1D}" presName="text" presStyleLbl="fgAcc0" presStyleIdx="2" presStyleCnt="4">
        <dgm:presLayoutVars>
          <dgm:chPref val="3"/>
        </dgm:presLayoutVars>
      </dgm:prSet>
      <dgm:spPr/>
    </dgm:pt>
    <dgm:pt modelId="{45B7A1C5-66E7-464E-9FEE-138680211CFC}" type="pres">
      <dgm:prSet presAssocID="{9E6340B6-A42C-4368-AE3A-7CBC1DD25E1D}" presName="hierChild2" presStyleCnt="0"/>
      <dgm:spPr/>
    </dgm:pt>
    <dgm:pt modelId="{203F578D-AEB6-443F-A70E-2A52447AB469}" type="pres">
      <dgm:prSet presAssocID="{9632D1D1-AF38-4CB6-BF89-B63CE4C9705E}" presName="hierRoot1" presStyleCnt="0"/>
      <dgm:spPr/>
    </dgm:pt>
    <dgm:pt modelId="{DA43E54B-235E-45A8-8E1F-CEAB307DBC8C}" type="pres">
      <dgm:prSet presAssocID="{9632D1D1-AF38-4CB6-BF89-B63CE4C9705E}" presName="composite" presStyleCnt="0"/>
      <dgm:spPr/>
    </dgm:pt>
    <dgm:pt modelId="{AD520286-E95F-45EC-9EBF-8A0EF87E0597}" type="pres">
      <dgm:prSet presAssocID="{9632D1D1-AF38-4CB6-BF89-B63CE4C9705E}" presName="background" presStyleLbl="node0" presStyleIdx="3" presStyleCnt="4"/>
      <dgm:spPr/>
    </dgm:pt>
    <dgm:pt modelId="{AC9EE553-6229-4C77-8BD2-E9659D42EE19}" type="pres">
      <dgm:prSet presAssocID="{9632D1D1-AF38-4CB6-BF89-B63CE4C9705E}" presName="text" presStyleLbl="fgAcc0" presStyleIdx="3" presStyleCnt="4">
        <dgm:presLayoutVars>
          <dgm:chPref val="3"/>
        </dgm:presLayoutVars>
      </dgm:prSet>
      <dgm:spPr/>
    </dgm:pt>
    <dgm:pt modelId="{BF629D5D-B9E2-464E-ABA0-E4D7D7AB96BC}" type="pres">
      <dgm:prSet presAssocID="{9632D1D1-AF38-4CB6-BF89-B63CE4C9705E}" presName="hierChild2" presStyleCnt="0"/>
      <dgm:spPr/>
    </dgm:pt>
  </dgm:ptLst>
  <dgm:cxnLst>
    <dgm:cxn modelId="{EE38CA68-B39E-4B3F-9B0D-C1A9A292851D}" srcId="{68D543AC-D6C7-4E1D-A734-29101B1A8EDC}" destId="{4E9DE6F8-ED7B-437A-824D-FF6092A0C30E}" srcOrd="0" destOrd="0" parTransId="{AE890C4C-98EB-4514-A6B8-1761E7BEFA27}" sibTransId="{43730F9C-CF74-4173-B3BA-72B52F188D18}"/>
    <dgm:cxn modelId="{728C107B-DFFA-4FC2-8DC3-2C2A7AD14266}" type="presOf" srcId="{9E6340B6-A42C-4368-AE3A-7CBC1DD25E1D}" destId="{CDE9CDC3-F671-4A3B-91FA-F88A5174FC0D}" srcOrd="0" destOrd="0" presId="urn:microsoft.com/office/officeart/2005/8/layout/hierarchy1"/>
    <dgm:cxn modelId="{78C80184-C783-43A7-A927-15F19B2FB618}" type="presOf" srcId="{9632D1D1-AF38-4CB6-BF89-B63CE4C9705E}" destId="{AC9EE553-6229-4C77-8BD2-E9659D42EE19}" srcOrd="0" destOrd="0" presId="urn:microsoft.com/office/officeart/2005/8/layout/hierarchy1"/>
    <dgm:cxn modelId="{70E0798D-12A6-49CD-AA96-D663BC988561}" srcId="{68D543AC-D6C7-4E1D-A734-29101B1A8EDC}" destId="{402FAC01-6221-4B5C-8DA8-6B1702B824FC}" srcOrd="1" destOrd="0" parTransId="{12588AFD-82D3-414A-9A1B-91FCCF1235F1}" sibTransId="{3856BFCB-A970-4CF9-8ABB-EB7706E3B671}"/>
    <dgm:cxn modelId="{880EC2C0-07A7-43EF-8784-DF23F4B160A1}" srcId="{68D543AC-D6C7-4E1D-A734-29101B1A8EDC}" destId="{9632D1D1-AF38-4CB6-BF89-B63CE4C9705E}" srcOrd="3" destOrd="0" parTransId="{D22451E7-3A6A-463D-A6AE-918E51187054}" sibTransId="{7E9022F7-2160-489B-9820-5CB055FB9EA0}"/>
    <dgm:cxn modelId="{743EB2D4-2606-4D69-ADA0-FC7AE5D5DE66}" type="presOf" srcId="{402FAC01-6221-4B5C-8DA8-6B1702B824FC}" destId="{F7327808-B178-41DF-996D-A9E2CE5DEBD8}" srcOrd="0" destOrd="0" presId="urn:microsoft.com/office/officeart/2005/8/layout/hierarchy1"/>
    <dgm:cxn modelId="{197DF7DA-956E-4881-89E5-24B9AD6D23B6}" type="presOf" srcId="{4E9DE6F8-ED7B-437A-824D-FF6092A0C30E}" destId="{63BE7344-FDFE-4697-9818-2F98222E06D4}" srcOrd="0" destOrd="0" presId="urn:microsoft.com/office/officeart/2005/8/layout/hierarchy1"/>
    <dgm:cxn modelId="{9CB112E9-6859-46BE-ABCE-E7ABE21E7433}" srcId="{68D543AC-D6C7-4E1D-A734-29101B1A8EDC}" destId="{9E6340B6-A42C-4368-AE3A-7CBC1DD25E1D}" srcOrd="2" destOrd="0" parTransId="{DB6553B1-D599-4395-8F3F-E1BB62453F9C}" sibTransId="{D9CDDD31-C713-4CB9-9E39-074C14D61EAF}"/>
    <dgm:cxn modelId="{5DF2B9FA-0599-49E1-8236-E98A9E2C1B70}" type="presOf" srcId="{68D543AC-D6C7-4E1D-A734-29101B1A8EDC}" destId="{AF00FB76-B10C-43E3-B78E-A92D27C0E849}" srcOrd="0" destOrd="0" presId="urn:microsoft.com/office/officeart/2005/8/layout/hierarchy1"/>
    <dgm:cxn modelId="{47EFE629-1719-4B10-928A-AF5062FF665D}" type="presParOf" srcId="{AF00FB76-B10C-43E3-B78E-A92D27C0E849}" destId="{69ED957A-EA0D-4BB0-85FC-7C24B50CEF22}" srcOrd="0" destOrd="0" presId="urn:microsoft.com/office/officeart/2005/8/layout/hierarchy1"/>
    <dgm:cxn modelId="{D7E2F7D2-2245-4A18-9054-83277F21C139}" type="presParOf" srcId="{69ED957A-EA0D-4BB0-85FC-7C24B50CEF22}" destId="{1857F786-68BF-4198-9A3A-1BBC2760611A}" srcOrd="0" destOrd="0" presId="urn:microsoft.com/office/officeart/2005/8/layout/hierarchy1"/>
    <dgm:cxn modelId="{391604DE-1C3C-4CB9-B97D-4B63D939E38E}" type="presParOf" srcId="{1857F786-68BF-4198-9A3A-1BBC2760611A}" destId="{AFB62957-37F7-43F0-B512-860629466C1E}" srcOrd="0" destOrd="0" presId="urn:microsoft.com/office/officeart/2005/8/layout/hierarchy1"/>
    <dgm:cxn modelId="{765B0C89-4591-4CB0-A5E7-71BB1A4D54E8}" type="presParOf" srcId="{1857F786-68BF-4198-9A3A-1BBC2760611A}" destId="{63BE7344-FDFE-4697-9818-2F98222E06D4}" srcOrd="1" destOrd="0" presId="urn:microsoft.com/office/officeart/2005/8/layout/hierarchy1"/>
    <dgm:cxn modelId="{F0EBCBE1-A898-41C2-9E66-87AFA2FA35F6}" type="presParOf" srcId="{69ED957A-EA0D-4BB0-85FC-7C24B50CEF22}" destId="{692D0C0C-1753-412E-985E-9F9A8463E802}" srcOrd="1" destOrd="0" presId="urn:microsoft.com/office/officeart/2005/8/layout/hierarchy1"/>
    <dgm:cxn modelId="{1F0017D9-85FB-4257-B420-9BBBE85101B0}" type="presParOf" srcId="{AF00FB76-B10C-43E3-B78E-A92D27C0E849}" destId="{7D29806E-20F4-4558-9973-6CB37CFCF5FE}" srcOrd="1" destOrd="0" presId="urn:microsoft.com/office/officeart/2005/8/layout/hierarchy1"/>
    <dgm:cxn modelId="{0E58D55D-69C8-4D40-8A63-0A7A2243294E}" type="presParOf" srcId="{7D29806E-20F4-4558-9973-6CB37CFCF5FE}" destId="{46678C24-C702-4ACD-9FB3-BCE56661BF09}" srcOrd="0" destOrd="0" presId="urn:microsoft.com/office/officeart/2005/8/layout/hierarchy1"/>
    <dgm:cxn modelId="{F48C440C-6B47-4C52-8A8D-595D2B55506B}" type="presParOf" srcId="{46678C24-C702-4ACD-9FB3-BCE56661BF09}" destId="{6963FD83-EF6A-4782-840E-1040E919293A}" srcOrd="0" destOrd="0" presId="urn:microsoft.com/office/officeart/2005/8/layout/hierarchy1"/>
    <dgm:cxn modelId="{6393BD91-51BD-4197-9232-9B9B3D2B569A}" type="presParOf" srcId="{46678C24-C702-4ACD-9FB3-BCE56661BF09}" destId="{F7327808-B178-41DF-996D-A9E2CE5DEBD8}" srcOrd="1" destOrd="0" presId="urn:microsoft.com/office/officeart/2005/8/layout/hierarchy1"/>
    <dgm:cxn modelId="{03E997B8-370F-4A1D-A5A6-F0CF216A48EB}" type="presParOf" srcId="{7D29806E-20F4-4558-9973-6CB37CFCF5FE}" destId="{187796C8-3FC3-4484-92E2-67135B69CE2E}" srcOrd="1" destOrd="0" presId="urn:microsoft.com/office/officeart/2005/8/layout/hierarchy1"/>
    <dgm:cxn modelId="{B3CDE8DE-5E36-449F-B35D-63C545B2CC5F}" type="presParOf" srcId="{AF00FB76-B10C-43E3-B78E-A92D27C0E849}" destId="{58BD6BE8-89BF-440D-B0DA-A1EE51656884}" srcOrd="2" destOrd="0" presId="urn:microsoft.com/office/officeart/2005/8/layout/hierarchy1"/>
    <dgm:cxn modelId="{75297BFE-7EA6-4D37-A6CF-30088FF6C0E1}" type="presParOf" srcId="{58BD6BE8-89BF-440D-B0DA-A1EE51656884}" destId="{7C42624D-D3C3-4C07-B7A4-C50DAE2C34EF}" srcOrd="0" destOrd="0" presId="urn:microsoft.com/office/officeart/2005/8/layout/hierarchy1"/>
    <dgm:cxn modelId="{796D6A73-5EBB-4E81-A7DF-33DFFCC01FB2}" type="presParOf" srcId="{7C42624D-D3C3-4C07-B7A4-C50DAE2C34EF}" destId="{FAA04711-93FF-487B-B667-B2288B66AF36}" srcOrd="0" destOrd="0" presId="urn:microsoft.com/office/officeart/2005/8/layout/hierarchy1"/>
    <dgm:cxn modelId="{5FF7DEFB-5279-4BFE-8555-BD1C0EA903C3}" type="presParOf" srcId="{7C42624D-D3C3-4C07-B7A4-C50DAE2C34EF}" destId="{CDE9CDC3-F671-4A3B-91FA-F88A5174FC0D}" srcOrd="1" destOrd="0" presId="urn:microsoft.com/office/officeart/2005/8/layout/hierarchy1"/>
    <dgm:cxn modelId="{308E8667-F069-4BA0-8155-630DB75C7EA7}" type="presParOf" srcId="{58BD6BE8-89BF-440D-B0DA-A1EE51656884}" destId="{45B7A1C5-66E7-464E-9FEE-138680211CFC}" srcOrd="1" destOrd="0" presId="urn:microsoft.com/office/officeart/2005/8/layout/hierarchy1"/>
    <dgm:cxn modelId="{338FE2B3-C64D-49A3-8573-1528697C350A}" type="presParOf" srcId="{AF00FB76-B10C-43E3-B78E-A92D27C0E849}" destId="{203F578D-AEB6-443F-A70E-2A52447AB469}" srcOrd="3" destOrd="0" presId="urn:microsoft.com/office/officeart/2005/8/layout/hierarchy1"/>
    <dgm:cxn modelId="{2FDA4012-8F62-4867-A45D-73CFC1BE4718}" type="presParOf" srcId="{203F578D-AEB6-443F-A70E-2A52447AB469}" destId="{DA43E54B-235E-45A8-8E1F-CEAB307DBC8C}" srcOrd="0" destOrd="0" presId="urn:microsoft.com/office/officeart/2005/8/layout/hierarchy1"/>
    <dgm:cxn modelId="{1B4575D6-AEB2-4C8D-AA6B-BC3A760E6F90}" type="presParOf" srcId="{DA43E54B-235E-45A8-8E1F-CEAB307DBC8C}" destId="{AD520286-E95F-45EC-9EBF-8A0EF87E0597}" srcOrd="0" destOrd="0" presId="urn:microsoft.com/office/officeart/2005/8/layout/hierarchy1"/>
    <dgm:cxn modelId="{B26EAFA5-7E30-424D-A3F2-7DF213CF717D}" type="presParOf" srcId="{DA43E54B-235E-45A8-8E1F-CEAB307DBC8C}" destId="{AC9EE553-6229-4C77-8BD2-E9659D42EE19}" srcOrd="1" destOrd="0" presId="urn:microsoft.com/office/officeart/2005/8/layout/hierarchy1"/>
    <dgm:cxn modelId="{FCE52ADC-C19A-48FB-B01E-512744AD77F3}" type="presParOf" srcId="{203F578D-AEB6-443F-A70E-2A52447AB469}" destId="{BF629D5D-B9E2-464E-ABA0-E4D7D7AB96B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EAB23-22F0-4A61-BC40-E391AAF1B6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1E78E3B-5040-43AA-ADD7-CE2B285CD99C}">
      <dgm:prSet/>
      <dgm:spPr/>
      <dgm:t>
        <a:bodyPr/>
        <a:lstStyle/>
        <a:p>
          <a:r>
            <a:rPr lang="en-US">
              <a:latin typeface="Goudy Old Style"/>
            </a:rPr>
            <a:t>Economic value in Florida &gt; $200 million (USDA, 2024)​</a:t>
          </a:r>
        </a:p>
      </dgm:t>
    </dgm:pt>
    <dgm:pt modelId="{C7159256-6C80-47A8-B44F-4C5997C863A0}" type="parTrans" cxnId="{21D60A70-5B52-488B-849D-1777287B4E1F}">
      <dgm:prSet/>
      <dgm:spPr/>
      <dgm:t>
        <a:bodyPr/>
        <a:lstStyle/>
        <a:p>
          <a:endParaRPr lang="en-US"/>
        </a:p>
      </dgm:t>
    </dgm:pt>
    <dgm:pt modelId="{356E645C-8192-4221-BEEB-F416CE45C0D0}" type="sibTrans" cxnId="{21D60A70-5B52-488B-849D-1777287B4E1F}">
      <dgm:prSet/>
      <dgm:spPr/>
      <dgm:t>
        <a:bodyPr/>
        <a:lstStyle/>
        <a:p>
          <a:endParaRPr lang="en-US"/>
        </a:p>
      </dgm:t>
    </dgm:pt>
    <dgm:pt modelId="{62E4EB3A-AB6C-4755-A61D-821FA0C6AF01}">
      <dgm:prSet/>
      <dgm:spPr/>
      <dgm:t>
        <a:bodyPr/>
        <a:lstStyle/>
        <a:p>
          <a:r>
            <a:rPr lang="en-US">
              <a:latin typeface="Goudy Old Style"/>
            </a:rPr>
            <a:t>Corn</a:t>
          </a:r>
          <a:r>
            <a:rPr lang="en-US" baseline="0">
              <a:latin typeface="Goudy Old Style"/>
            </a:rPr>
            <a:t> silk flies damage silks and kernels by feeding as maggots </a:t>
          </a:r>
          <a:endParaRPr lang="en-US">
            <a:latin typeface="Goudy Old Style"/>
          </a:endParaRPr>
        </a:p>
      </dgm:t>
    </dgm:pt>
    <dgm:pt modelId="{338AFFB7-93A0-4E15-A9EE-8C653D682D37}" type="parTrans" cxnId="{006B0AD6-95A4-4AA4-9DFD-D5D5B6D42A9F}">
      <dgm:prSet/>
      <dgm:spPr/>
      <dgm:t>
        <a:bodyPr/>
        <a:lstStyle/>
        <a:p>
          <a:endParaRPr lang="en-US"/>
        </a:p>
      </dgm:t>
    </dgm:pt>
    <dgm:pt modelId="{9C99EA19-C009-40E8-A56C-587A99F4AF1B}" type="sibTrans" cxnId="{006B0AD6-95A4-4AA4-9DFD-D5D5B6D42A9F}">
      <dgm:prSet/>
      <dgm:spPr/>
      <dgm:t>
        <a:bodyPr/>
        <a:lstStyle/>
        <a:p>
          <a:endParaRPr lang="en-US"/>
        </a:p>
      </dgm:t>
    </dgm:pt>
    <dgm:pt modelId="{CAD567C3-935D-4081-85E4-919CD01EC364}">
      <dgm:prSet/>
      <dgm:spPr/>
      <dgm:t>
        <a:bodyPr/>
        <a:lstStyle/>
        <a:p>
          <a:r>
            <a:rPr lang="en-US">
              <a:latin typeface="Goudy Old Style"/>
            </a:rPr>
            <a:t>Management includes frequent insecticide applications, but management failures still occur</a:t>
          </a:r>
        </a:p>
      </dgm:t>
    </dgm:pt>
    <dgm:pt modelId="{48896FC5-0971-4750-8C37-8C78523626E9}" type="parTrans" cxnId="{965694C5-C146-4185-8E20-F291C8DD91AC}">
      <dgm:prSet/>
      <dgm:spPr/>
      <dgm:t>
        <a:bodyPr/>
        <a:lstStyle/>
        <a:p>
          <a:endParaRPr lang="en-US"/>
        </a:p>
      </dgm:t>
    </dgm:pt>
    <dgm:pt modelId="{0CD574FA-978B-41B3-B2F3-307EA3D60E34}" type="sibTrans" cxnId="{965694C5-C146-4185-8E20-F291C8DD91AC}">
      <dgm:prSet/>
      <dgm:spPr/>
      <dgm:t>
        <a:bodyPr/>
        <a:lstStyle/>
        <a:p>
          <a:endParaRPr lang="en-US"/>
        </a:p>
      </dgm:t>
    </dgm:pt>
    <dgm:pt modelId="{FA89D724-B34C-4DA5-B0CE-502F85FB32E5}" type="pres">
      <dgm:prSet presAssocID="{15BEAB23-22F0-4A61-BC40-E391AAF1B601}" presName="root" presStyleCnt="0">
        <dgm:presLayoutVars>
          <dgm:dir/>
          <dgm:resizeHandles val="exact"/>
        </dgm:presLayoutVars>
      </dgm:prSet>
      <dgm:spPr/>
    </dgm:pt>
    <dgm:pt modelId="{28D034EA-DFC9-417F-9B15-9B36DBAD657A}" type="pres">
      <dgm:prSet presAssocID="{62E4EB3A-AB6C-4755-A61D-821FA0C6AF01}" presName="compNode" presStyleCnt="0"/>
      <dgm:spPr/>
    </dgm:pt>
    <dgm:pt modelId="{288EDB39-9EA2-4C4E-9D8E-F093B99DE4AB}" type="pres">
      <dgm:prSet presAssocID="{62E4EB3A-AB6C-4755-A61D-821FA0C6AF01}" presName="bgRect" presStyleLbl="bgShp" presStyleIdx="0" presStyleCnt="3"/>
      <dgm:spPr/>
    </dgm:pt>
    <dgm:pt modelId="{E4597049-9283-47B1-8CC1-2CCDC79F81B3}" type="pres">
      <dgm:prSet presAssocID="{62E4EB3A-AB6C-4755-A61D-821FA0C6AF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nda"/>
        </a:ext>
      </dgm:extLst>
    </dgm:pt>
    <dgm:pt modelId="{71F708B4-7186-484D-867F-19569050F8B4}" type="pres">
      <dgm:prSet presAssocID="{62E4EB3A-AB6C-4755-A61D-821FA0C6AF01}" presName="spaceRect" presStyleCnt="0"/>
      <dgm:spPr/>
    </dgm:pt>
    <dgm:pt modelId="{9F60916C-60EE-4318-A51F-8E6919A6B174}" type="pres">
      <dgm:prSet presAssocID="{62E4EB3A-AB6C-4755-A61D-821FA0C6AF01}" presName="parTx" presStyleLbl="revTx" presStyleIdx="0" presStyleCnt="3">
        <dgm:presLayoutVars>
          <dgm:chMax val="0"/>
          <dgm:chPref val="0"/>
        </dgm:presLayoutVars>
      </dgm:prSet>
      <dgm:spPr/>
    </dgm:pt>
    <dgm:pt modelId="{26F991D3-AF1E-4738-A9AD-35F524EA8E13}" type="pres">
      <dgm:prSet presAssocID="{9C99EA19-C009-40E8-A56C-587A99F4AF1B}" presName="sibTrans" presStyleCnt="0"/>
      <dgm:spPr/>
    </dgm:pt>
    <dgm:pt modelId="{6CC6EE12-3CA9-44A2-B634-59F4D8E21767}" type="pres">
      <dgm:prSet presAssocID="{11E78E3B-5040-43AA-ADD7-CE2B285CD99C}" presName="compNode" presStyleCnt="0"/>
      <dgm:spPr/>
    </dgm:pt>
    <dgm:pt modelId="{572FAE39-D6DB-41B6-937E-46F6D252F84F}" type="pres">
      <dgm:prSet presAssocID="{11E78E3B-5040-43AA-ADD7-CE2B285CD99C}" presName="bgRect" presStyleLbl="bgShp" presStyleIdx="1" presStyleCnt="3"/>
      <dgm:spPr/>
    </dgm:pt>
    <dgm:pt modelId="{6B43F799-3FED-4798-A15D-7B3FA518885A}" type="pres">
      <dgm:prSet presAssocID="{11E78E3B-5040-43AA-ADD7-CE2B285CD9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486AB7D2-AE1E-4CDA-BDC1-1485CCC381EA}" type="pres">
      <dgm:prSet presAssocID="{11E78E3B-5040-43AA-ADD7-CE2B285CD99C}" presName="spaceRect" presStyleCnt="0"/>
      <dgm:spPr/>
    </dgm:pt>
    <dgm:pt modelId="{DB07EBB6-A356-4005-92FB-1E11BE2FEFF9}" type="pres">
      <dgm:prSet presAssocID="{11E78E3B-5040-43AA-ADD7-CE2B285CD99C}" presName="parTx" presStyleLbl="revTx" presStyleIdx="1" presStyleCnt="3">
        <dgm:presLayoutVars>
          <dgm:chMax val="0"/>
          <dgm:chPref val="0"/>
        </dgm:presLayoutVars>
      </dgm:prSet>
      <dgm:spPr/>
    </dgm:pt>
    <dgm:pt modelId="{71083315-5896-46C0-8743-E0C6FC3B9351}" type="pres">
      <dgm:prSet presAssocID="{356E645C-8192-4221-BEEB-F416CE45C0D0}" presName="sibTrans" presStyleCnt="0"/>
      <dgm:spPr/>
    </dgm:pt>
    <dgm:pt modelId="{36145720-3D37-4D57-B180-CFF6D981DB2F}" type="pres">
      <dgm:prSet presAssocID="{CAD567C3-935D-4081-85E4-919CD01EC364}" presName="compNode" presStyleCnt="0"/>
      <dgm:spPr/>
    </dgm:pt>
    <dgm:pt modelId="{06662834-B398-4A90-B260-9A8F7568EC23}" type="pres">
      <dgm:prSet presAssocID="{CAD567C3-935D-4081-85E4-919CD01EC364}" presName="bgRect" presStyleLbl="bgShp" presStyleIdx="2" presStyleCnt="3"/>
      <dgm:spPr/>
    </dgm:pt>
    <dgm:pt modelId="{5E6AB840-10DE-4512-88A4-94FD4D799CC3}" type="pres">
      <dgm:prSet presAssocID="{CAD567C3-935D-4081-85E4-919CD01EC3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gloo"/>
        </a:ext>
      </dgm:extLst>
    </dgm:pt>
    <dgm:pt modelId="{0EF513D9-BD58-4123-AB7A-59981382C513}" type="pres">
      <dgm:prSet presAssocID="{CAD567C3-935D-4081-85E4-919CD01EC364}" presName="spaceRect" presStyleCnt="0"/>
      <dgm:spPr/>
    </dgm:pt>
    <dgm:pt modelId="{999FDB1A-BF3A-4641-9F8A-074F253BB296}" type="pres">
      <dgm:prSet presAssocID="{CAD567C3-935D-4081-85E4-919CD01EC36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1D60A70-5B52-488B-849D-1777287B4E1F}" srcId="{15BEAB23-22F0-4A61-BC40-E391AAF1B601}" destId="{11E78E3B-5040-43AA-ADD7-CE2B285CD99C}" srcOrd="1" destOrd="0" parTransId="{C7159256-6C80-47A8-B44F-4C5997C863A0}" sibTransId="{356E645C-8192-4221-BEEB-F416CE45C0D0}"/>
    <dgm:cxn modelId="{F124BE50-F7E0-B848-A947-DC20740C3FCD}" type="presOf" srcId="{62E4EB3A-AB6C-4755-A61D-821FA0C6AF01}" destId="{9F60916C-60EE-4318-A51F-8E6919A6B174}" srcOrd="0" destOrd="0" presId="urn:microsoft.com/office/officeart/2018/2/layout/IconVerticalSolidList"/>
    <dgm:cxn modelId="{53F0E195-B4CE-6347-9F55-C2765DFEB7DD}" type="presOf" srcId="{11E78E3B-5040-43AA-ADD7-CE2B285CD99C}" destId="{DB07EBB6-A356-4005-92FB-1E11BE2FEFF9}" srcOrd="0" destOrd="0" presId="urn:microsoft.com/office/officeart/2018/2/layout/IconVerticalSolidList"/>
    <dgm:cxn modelId="{46FA97AF-C141-4285-8B4E-47200A00AE1B}" type="presOf" srcId="{15BEAB23-22F0-4A61-BC40-E391AAF1B601}" destId="{FA89D724-B34C-4DA5-B0CE-502F85FB32E5}" srcOrd="0" destOrd="0" presId="urn:microsoft.com/office/officeart/2018/2/layout/IconVerticalSolidList"/>
    <dgm:cxn modelId="{965694C5-C146-4185-8E20-F291C8DD91AC}" srcId="{15BEAB23-22F0-4A61-BC40-E391AAF1B601}" destId="{CAD567C3-935D-4081-85E4-919CD01EC364}" srcOrd="2" destOrd="0" parTransId="{48896FC5-0971-4750-8C37-8C78523626E9}" sibTransId="{0CD574FA-978B-41B3-B2F3-307EA3D60E34}"/>
    <dgm:cxn modelId="{006B0AD6-95A4-4AA4-9DFD-D5D5B6D42A9F}" srcId="{15BEAB23-22F0-4A61-BC40-E391AAF1B601}" destId="{62E4EB3A-AB6C-4755-A61D-821FA0C6AF01}" srcOrd="0" destOrd="0" parTransId="{338AFFB7-93A0-4E15-A9EE-8C653D682D37}" sibTransId="{9C99EA19-C009-40E8-A56C-587A99F4AF1B}"/>
    <dgm:cxn modelId="{80ECD4DF-80ED-3740-AE14-FD604A34AD8E}" type="presOf" srcId="{CAD567C3-935D-4081-85E4-919CD01EC364}" destId="{999FDB1A-BF3A-4641-9F8A-074F253BB296}" srcOrd="0" destOrd="0" presId="urn:microsoft.com/office/officeart/2018/2/layout/IconVerticalSolidList"/>
    <dgm:cxn modelId="{E3751104-5808-5240-9930-383886DFAA83}" type="presParOf" srcId="{FA89D724-B34C-4DA5-B0CE-502F85FB32E5}" destId="{28D034EA-DFC9-417F-9B15-9B36DBAD657A}" srcOrd="0" destOrd="0" presId="urn:microsoft.com/office/officeart/2018/2/layout/IconVerticalSolidList"/>
    <dgm:cxn modelId="{31826490-33C0-6F45-BD2E-D3E4D8F722B6}" type="presParOf" srcId="{28D034EA-DFC9-417F-9B15-9B36DBAD657A}" destId="{288EDB39-9EA2-4C4E-9D8E-F093B99DE4AB}" srcOrd="0" destOrd="0" presId="urn:microsoft.com/office/officeart/2018/2/layout/IconVerticalSolidList"/>
    <dgm:cxn modelId="{A02012C8-79A3-9C4D-AB6E-293FF526E498}" type="presParOf" srcId="{28D034EA-DFC9-417F-9B15-9B36DBAD657A}" destId="{E4597049-9283-47B1-8CC1-2CCDC79F81B3}" srcOrd="1" destOrd="0" presId="urn:microsoft.com/office/officeart/2018/2/layout/IconVerticalSolidList"/>
    <dgm:cxn modelId="{52AA8F82-B188-2144-9A17-20F6BEA2AD3F}" type="presParOf" srcId="{28D034EA-DFC9-417F-9B15-9B36DBAD657A}" destId="{71F708B4-7186-484D-867F-19569050F8B4}" srcOrd="2" destOrd="0" presId="urn:microsoft.com/office/officeart/2018/2/layout/IconVerticalSolidList"/>
    <dgm:cxn modelId="{861D751F-5C0D-A648-A474-DE9E1025AEC4}" type="presParOf" srcId="{28D034EA-DFC9-417F-9B15-9B36DBAD657A}" destId="{9F60916C-60EE-4318-A51F-8E6919A6B174}" srcOrd="3" destOrd="0" presId="urn:microsoft.com/office/officeart/2018/2/layout/IconVerticalSolidList"/>
    <dgm:cxn modelId="{F8CEE13E-C4F2-7A49-9B29-08729D845735}" type="presParOf" srcId="{FA89D724-B34C-4DA5-B0CE-502F85FB32E5}" destId="{26F991D3-AF1E-4738-A9AD-35F524EA8E13}" srcOrd="1" destOrd="0" presId="urn:microsoft.com/office/officeart/2018/2/layout/IconVerticalSolidList"/>
    <dgm:cxn modelId="{D8B06DF4-1690-094B-AD9F-174DEAB544BD}" type="presParOf" srcId="{FA89D724-B34C-4DA5-B0CE-502F85FB32E5}" destId="{6CC6EE12-3CA9-44A2-B634-59F4D8E21767}" srcOrd="2" destOrd="0" presId="urn:microsoft.com/office/officeart/2018/2/layout/IconVerticalSolidList"/>
    <dgm:cxn modelId="{1109D701-D652-E34C-A755-A7E69A4B3CAC}" type="presParOf" srcId="{6CC6EE12-3CA9-44A2-B634-59F4D8E21767}" destId="{572FAE39-D6DB-41B6-937E-46F6D252F84F}" srcOrd="0" destOrd="0" presId="urn:microsoft.com/office/officeart/2018/2/layout/IconVerticalSolidList"/>
    <dgm:cxn modelId="{7230E338-B759-C546-8777-1808C4980631}" type="presParOf" srcId="{6CC6EE12-3CA9-44A2-B634-59F4D8E21767}" destId="{6B43F799-3FED-4798-A15D-7B3FA518885A}" srcOrd="1" destOrd="0" presId="urn:microsoft.com/office/officeart/2018/2/layout/IconVerticalSolidList"/>
    <dgm:cxn modelId="{54FD7A98-07B9-5E41-8727-441986E68BFC}" type="presParOf" srcId="{6CC6EE12-3CA9-44A2-B634-59F4D8E21767}" destId="{486AB7D2-AE1E-4CDA-BDC1-1485CCC381EA}" srcOrd="2" destOrd="0" presId="urn:microsoft.com/office/officeart/2018/2/layout/IconVerticalSolidList"/>
    <dgm:cxn modelId="{0FD95BF8-6A6E-C846-ADD2-C834FCDBAA09}" type="presParOf" srcId="{6CC6EE12-3CA9-44A2-B634-59F4D8E21767}" destId="{DB07EBB6-A356-4005-92FB-1E11BE2FEFF9}" srcOrd="3" destOrd="0" presId="urn:microsoft.com/office/officeart/2018/2/layout/IconVerticalSolidList"/>
    <dgm:cxn modelId="{E17CE598-3062-0144-8B82-03CC1D2B9998}" type="presParOf" srcId="{FA89D724-B34C-4DA5-B0CE-502F85FB32E5}" destId="{71083315-5896-46C0-8743-E0C6FC3B9351}" srcOrd="3" destOrd="0" presId="urn:microsoft.com/office/officeart/2018/2/layout/IconVerticalSolidList"/>
    <dgm:cxn modelId="{41C09854-FA40-404D-A2FA-B54DE7A3187A}" type="presParOf" srcId="{FA89D724-B34C-4DA5-B0CE-502F85FB32E5}" destId="{36145720-3D37-4D57-B180-CFF6D981DB2F}" srcOrd="4" destOrd="0" presId="urn:microsoft.com/office/officeart/2018/2/layout/IconVerticalSolidList"/>
    <dgm:cxn modelId="{DE8501C4-7593-D949-91BB-41CD4FE78136}" type="presParOf" srcId="{36145720-3D37-4D57-B180-CFF6D981DB2F}" destId="{06662834-B398-4A90-B260-9A8F7568EC23}" srcOrd="0" destOrd="0" presId="urn:microsoft.com/office/officeart/2018/2/layout/IconVerticalSolidList"/>
    <dgm:cxn modelId="{8C4806A0-E6C7-E546-9452-87CC0307F60A}" type="presParOf" srcId="{36145720-3D37-4D57-B180-CFF6D981DB2F}" destId="{5E6AB840-10DE-4512-88A4-94FD4D799CC3}" srcOrd="1" destOrd="0" presId="urn:microsoft.com/office/officeart/2018/2/layout/IconVerticalSolidList"/>
    <dgm:cxn modelId="{A22D1A1C-5D79-FC45-8866-44116153405E}" type="presParOf" srcId="{36145720-3D37-4D57-B180-CFF6D981DB2F}" destId="{0EF513D9-BD58-4123-AB7A-59981382C513}" srcOrd="2" destOrd="0" presId="urn:microsoft.com/office/officeart/2018/2/layout/IconVerticalSolidList"/>
    <dgm:cxn modelId="{DD217BF0-3840-6B47-9A62-23AEBC3E8879}" type="presParOf" srcId="{36145720-3D37-4D57-B180-CFF6D981DB2F}" destId="{999FDB1A-BF3A-4641-9F8A-074F253BB2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145C1F-B6B6-4682-AE88-98988D18C0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17AEF4F-8C35-491E-A5E9-87898FC2918A}">
      <dgm:prSet/>
      <dgm:spPr/>
      <dgm:t>
        <a:bodyPr/>
        <a:lstStyle/>
        <a:p>
          <a:r>
            <a:rPr lang="en-US"/>
            <a:t>Identify marking method for corn silk fly </a:t>
          </a:r>
        </a:p>
      </dgm:t>
    </dgm:pt>
    <dgm:pt modelId="{91DBE0D3-2618-4F4F-9E69-3ABABA2041CB}" type="parTrans" cxnId="{4648F054-8504-420C-AEFA-F99258271A6B}">
      <dgm:prSet/>
      <dgm:spPr/>
      <dgm:t>
        <a:bodyPr/>
        <a:lstStyle/>
        <a:p>
          <a:endParaRPr lang="en-US"/>
        </a:p>
      </dgm:t>
    </dgm:pt>
    <dgm:pt modelId="{7C68482B-1E76-4B91-98DC-AA458C1FDC88}" type="sibTrans" cxnId="{4648F054-8504-420C-AEFA-F99258271A6B}">
      <dgm:prSet/>
      <dgm:spPr/>
      <dgm:t>
        <a:bodyPr/>
        <a:lstStyle/>
        <a:p>
          <a:endParaRPr lang="en-US"/>
        </a:p>
      </dgm:t>
    </dgm:pt>
    <dgm:pt modelId="{B12D66C9-4CCC-42DA-B45B-AEE502BDF02E}">
      <dgm:prSet/>
      <dgm:spPr/>
      <dgm:t>
        <a:bodyPr/>
        <a:lstStyle/>
        <a:p>
          <a:r>
            <a:rPr lang="en-US"/>
            <a:t>Utilize marking method in mark release recapture study to evaluate corn silk fly movement </a:t>
          </a:r>
        </a:p>
      </dgm:t>
    </dgm:pt>
    <dgm:pt modelId="{26449176-2526-4C5E-B435-5357F9DF58ED}" type="parTrans" cxnId="{6A0700F1-4FCD-491D-AA49-E3669E437757}">
      <dgm:prSet/>
      <dgm:spPr/>
      <dgm:t>
        <a:bodyPr/>
        <a:lstStyle/>
        <a:p>
          <a:endParaRPr lang="en-US"/>
        </a:p>
      </dgm:t>
    </dgm:pt>
    <dgm:pt modelId="{BBB4496E-C57E-4444-9B4A-D7B652A3D93C}" type="sibTrans" cxnId="{6A0700F1-4FCD-491D-AA49-E3669E437757}">
      <dgm:prSet/>
      <dgm:spPr/>
      <dgm:t>
        <a:bodyPr/>
        <a:lstStyle/>
        <a:p>
          <a:endParaRPr lang="en-US"/>
        </a:p>
      </dgm:t>
    </dgm:pt>
    <dgm:pt modelId="{DA4C8CC6-638C-41EB-A44B-5FBF780BE2B8}">
      <dgm:prSet/>
      <dgm:spPr/>
      <dgm:t>
        <a:bodyPr/>
        <a:lstStyle/>
        <a:p>
          <a:r>
            <a:rPr lang="en-US"/>
            <a:t>Manipulate corn silk flies away from sweet corn using attractants and repellents </a:t>
          </a:r>
        </a:p>
      </dgm:t>
    </dgm:pt>
    <dgm:pt modelId="{77551768-11DC-492F-A630-F4D0E932C994}" type="parTrans" cxnId="{DC579EA5-9FF1-4401-BCBE-44F2F3BE6625}">
      <dgm:prSet/>
      <dgm:spPr/>
      <dgm:t>
        <a:bodyPr/>
        <a:lstStyle/>
        <a:p>
          <a:endParaRPr lang="en-US"/>
        </a:p>
      </dgm:t>
    </dgm:pt>
    <dgm:pt modelId="{5D96C65C-7C62-4F0C-BF96-7B46CBD8236D}" type="sibTrans" cxnId="{DC579EA5-9FF1-4401-BCBE-44F2F3BE6625}">
      <dgm:prSet/>
      <dgm:spPr/>
      <dgm:t>
        <a:bodyPr/>
        <a:lstStyle/>
        <a:p>
          <a:endParaRPr lang="en-US"/>
        </a:p>
      </dgm:t>
    </dgm:pt>
    <dgm:pt modelId="{D0CBD5D8-627A-40A5-A67F-CA2750C5CD19}">
      <dgm:prSet/>
      <dgm:spPr/>
      <dgm:t>
        <a:bodyPr/>
        <a:lstStyle/>
        <a:p>
          <a:r>
            <a:rPr lang="en-US"/>
            <a:t>Control corn silk fly populations in sweet corn fields using entomopathogenic nematodes </a:t>
          </a:r>
        </a:p>
      </dgm:t>
    </dgm:pt>
    <dgm:pt modelId="{395850EE-C9ED-4C09-9EE9-1746A6E1610C}" type="parTrans" cxnId="{96823DE0-DB69-41F3-B4A1-64B46A0D4F39}">
      <dgm:prSet/>
      <dgm:spPr/>
      <dgm:t>
        <a:bodyPr/>
        <a:lstStyle/>
        <a:p>
          <a:endParaRPr lang="en-US"/>
        </a:p>
      </dgm:t>
    </dgm:pt>
    <dgm:pt modelId="{FF3B0621-A13A-4BF4-BB72-0C50AB565D22}" type="sibTrans" cxnId="{96823DE0-DB69-41F3-B4A1-64B46A0D4F39}">
      <dgm:prSet/>
      <dgm:spPr/>
      <dgm:t>
        <a:bodyPr/>
        <a:lstStyle/>
        <a:p>
          <a:endParaRPr lang="en-US"/>
        </a:p>
      </dgm:t>
    </dgm:pt>
    <dgm:pt modelId="{24084C81-DA82-4B84-8903-CF5ED4E5D3EA}" type="pres">
      <dgm:prSet presAssocID="{C9145C1F-B6B6-4682-AE88-98988D18C095}" presName="root" presStyleCnt="0">
        <dgm:presLayoutVars>
          <dgm:dir/>
          <dgm:resizeHandles val="exact"/>
        </dgm:presLayoutVars>
      </dgm:prSet>
      <dgm:spPr/>
    </dgm:pt>
    <dgm:pt modelId="{154222D3-BE27-4D69-8DB7-27A17EB6C17E}" type="pres">
      <dgm:prSet presAssocID="{D17AEF4F-8C35-491E-A5E9-87898FC2918A}" presName="compNode" presStyleCnt="0"/>
      <dgm:spPr/>
    </dgm:pt>
    <dgm:pt modelId="{D76EB92A-C213-411C-A294-720A0D05741F}" type="pres">
      <dgm:prSet presAssocID="{D17AEF4F-8C35-491E-A5E9-87898FC2918A}" presName="bgRect" presStyleLbl="bgShp" presStyleIdx="0" presStyleCnt="4"/>
      <dgm:spPr/>
    </dgm:pt>
    <dgm:pt modelId="{2FF4B3D7-3D26-485A-AB82-57A327A129C1}" type="pres">
      <dgm:prSet presAssocID="{D17AEF4F-8C35-491E-A5E9-87898FC2918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6937F9-3C71-4BCD-A8D1-FF39C8307FE9}" type="pres">
      <dgm:prSet presAssocID="{D17AEF4F-8C35-491E-A5E9-87898FC2918A}" presName="spaceRect" presStyleCnt="0"/>
      <dgm:spPr/>
    </dgm:pt>
    <dgm:pt modelId="{4E9300CF-D2DF-4A5C-8296-A22DB0551DCE}" type="pres">
      <dgm:prSet presAssocID="{D17AEF4F-8C35-491E-A5E9-87898FC2918A}" presName="parTx" presStyleLbl="revTx" presStyleIdx="0" presStyleCnt="4">
        <dgm:presLayoutVars>
          <dgm:chMax val="0"/>
          <dgm:chPref val="0"/>
        </dgm:presLayoutVars>
      </dgm:prSet>
      <dgm:spPr/>
    </dgm:pt>
    <dgm:pt modelId="{76EFC9FE-D3E7-42E3-AC27-EF8D4045EB34}" type="pres">
      <dgm:prSet presAssocID="{7C68482B-1E76-4B91-98DC-AA458C1FDC88}" presName="sibTrans" presStyleCnt="0"/>
      <dgm:spPr/>
    </dgm:pt>
    <dgm:pt modelId="{F49ACA8F-1ECA-472B-B905-960453269BA3}" type="pres">
      <dgm:prSet presAssocID="{B12D66C9-4CCC-42DA-B45B-AEE502BDF02E}" presName="compNode" presStyleCnt="0"/>
      <dgm:spPr/>
    </dgm:pt>
    <dgm:pt modelId="{B3A6B7E8-1EE6-4D9F-AE72-769D4D92F5C9}" type="pres">
      <dgm:prSet presAssocID="{B12D66C9-4CCC-42DA-B45B-AEE502BDF02E}" presName="bgRect" presStyleLbl="bgShp" presStyleIdx="1" presStyleCnt="4"/>
      <dgm:spPr/>
    </dgm:pt>
    <dgm:pt modelId="{40CF2AC5-C0CC-4B95-8977-0E80A925A34E}" type="pres">
      <dgm:prSet presAssocID="{B12D66C9-4CCC-42DA-B45B-AEE502BDF02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973AC7E-BD36-494D-B998-BCEFB00735CD}" type="pres">
      <dgm:prSet presAssocID="{B12D66C9-4CCC-42DA-B45B-AEE502BDF02E}" presName="spaceRect" presStyleCnt="0"/>
      <dgm:spPr/>
    </dgm:pt>
    <dgm:pt modelId="{3D82152F-8731-4041-9FEA-569064FE4F0A}" type="pres">
      <dgm:prSet presAssocID="{B12D66C9-4CCC-42DA-B45B-AEE502BDF02E}" presName="parTx" presStyleLbl="revTx" presStyleIdx="1" presStyleCnt="4">
        <dgm:presLayoutVars>
          <dgm:chMax val="0"/>
          <dgm:chPref val="0"/>
        </dgm:presLayoutVars>
      </dgm:prSet>
      <dgm:spPr/>
    </dgm:pt>
    <dgm:pt modelId="{BA77D311-3CB7-4EC5-A475-98585DCF9741}" type="pres">
      <dgm:prSet presAssocID="{BBB4496E-C57E-4444-9B4A-D7B652A3D93C}" presName="sibTrans" presStyleCnt="0"/>
      <dgm:spPr/>
    </dgm:pt>
    <dgm:pt modelId="{C19A6A3D-DBB0-4240-9023-9E8530853110}" type="pres">
      <dgm:prSet presAssocID="{DA4C8CC6-638C-41EB-A44B-5FBF780BE2B8}" presName="compNode" presStyleCnt="0"/>
      <dgm:spPr/>
    </dgm:pt>
    <dgm:pt modelId="{EE7C5FBB-5A82-4D6E-AA25-F4DDF5421959}" type="pres">
      <dgm:prSet presAssocID="{DA4C8CC6-638C-41EB-A44B-5FBF780BE2B8}" presName="bgRect" presStyleLbl="bgShp" presStyleIdx="2" presStyleCnt="4"/>
      <dgm:spPr/>
    </dgm:pt>
    <dgm:pt modelId="{B4140F22-9E34-4B4C-B52B-0338EC217BEF}" type="pres">
      <dgm:prSet presAssocID="{DA4C8CC6-638C-41EB-A44B-5FBF780BE2B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2B36BAED-C7F7-4A7E-8908-273A4A177105}" type="pres">
      <dgm:prSet presAssocID="{DA4C8CC6-638C-41EB-A44B-5FBF780BE2B8}" presName="spaceRect" presStyleCnt="0"/>
      <dgm:spPr/>
    </dgm:pt>
    <dgm:pt modelId="{79F3092D-8DF5-4732-A2C8-CDA88B06B65E}" type="pres">
      <dgm:prSet presAssocID="{DA4C8CC6-638C-41EB-A44B-5FBF780BE2B8}" presName="parTx" presStyleLbl="revTx" presStyleIdx="2" presStyleCnt="4">
        <dgm:presLayoutVars>
          <dgm:chMax val="0"/>
          <dgm:chPref val="0"/>
        </dgm:presLayoutVars>
      </dgm:prSet>
      <dgm:spPr/>
    </dgm:pt>
    <dgm:pt modelId="{510D54BE-7514-4E50-8E82-F18B6807B33C}" type="pres">
      <dgm:prSet presAssocID="{5D96C65C-7C62-4F0C-BF96-7B46CBD8236D}" presName="sibTrans" presStyleCnt="0"/>
      <dgm:spPr/>
    </dgm:pt>
    <dgm:pt modelId="{1A9A0417-979A-4074-87DF-FD3F2B92A828}" type="pres">
      <dgm:prSet presAssocID="{D0CBD5D8-627A-40A5-A67F-CA2750C5CD19}" presName="compNode" presStyleCnt="0"/>
      <dgm:spPr/>
    </dgm:pt>
    <dgm:pt modelId="{F13665C7-2DD3-449D-9EC0-6237A55D0845}" type="pres">
      <dgm:prSet presAssocID="{D0CBD5D8-627A-40A5-A67F-CA2750C5CD19}" presName="bgRect" presStyleLbl="bgShp" presStyleIdx="3" presStyleCnt="4"/>
      <dgm:spPr/>
    </dgm:pt>
    <dgm:pt modelId="{B64460C5-894C-41AF-923F-D0A87F06757D}" type="pres">
      <dgm:prSet presAssocID="{D0CBD5D8-627A-40A5-A67F-CA2750C5CD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178C650-BD2A-4D39-ADC0-F3712AE019F7}" type="pres">
      <dgm:prSet presAssocID="{D0CBD5D8-627A-40A5-A67F-CA2750C5CD19}" presName="spaceRect" presStyleCnt="0"/>
      <dgm:spPr/>
    </dgm:pt>
    <dgm:pt modelId="{C67D7920-66EC-46C0-B6A2-DCABCA7EE19E}" type="pres">
      <dgm:prSet presAssocID="{D0CBD5D8-627A-40A5-A67F-CA2750C5CD1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126FA0C-9D3D-4512-81FB-7B9B65122CE3}" type="presOf" srcId="{C9145C1F-B6B6-4682-AE88-98988D18C095}" destId="{24084C81-DA82-4B84-8903-CF5ED4E5D3EA}" srcOrd="0" destOrd="0" presId="urn:microsoft.com/office/officeart/2018/2/layout/IconVerticalSolidList"/>
    <dgm:cxn modelId="{4ECC9F3F-D0CD-49C8-A855-E6ACE8B88021}" type="presOf" srcId="{D17AEF4F-8C35-491E-A5E9-87898FC2918A}" destId="{4E9300CF-D2DF-4A5C-8296-A22DB0551DCE}" srcOrd="0" destOrd="0" presId="urn:microsoft.com/office/officeart/2018/2/layout/IconVerticalSolidList"/>
    <dgm:cxn modelId="{8E762C66-731A-4982-9688-F9264856DBF4}" type="presOf" srcId="{B12D66C9-4CCC-42DA-B45B-AEE502BDF02E}" destId="{3D82152F-8731-4041-9FEA-569064FE4F0A}" srcOrd="0" destOrd="0" presId="urn:microsoft.com/office/officeart/2018/2/layout/IconVerticalSolidList"/>
    <dgm:cxn modelId="{4648F054-8504-420C-AEFA-F99258271A6B}" srcId="{C9145C1F-B6B6-4682-AE88-98988D18C095}" destId="{D17AEF4F-8C35-491E-A5E9-87898FC2918A}" srcOrd="0" destOrd="0" parTransId="{91DBE0D3-2618-4F4F-9E69-3ABABA2041CB}" sibTransId="{7C68482B-1E76-4B91-98DC-AA458C1FDC88}"/>
    <dgm:cxn modelId="{DC579EA5-9FF1-4401-BCBE-44F2F3BE6625}" srcId="{C9145C1F-B6B6-4682-AE88-98988D18C095}" destId="{DA4C8CC6-638C-41EB-A44B-5FBF780BE2B8}" srcOrd="2" destOrd="0" parTransId="{77551768-11DC-492F-A630-F4D0E932C994}" sibTransId="{5D96C65C-7C62-4F0C-BF96-7B46CBD8236D}"/>
    <dgm:cxn modelId="{51A5BBDA-3247-4CAB-A599-74EE0C3D1BE5}" type="presOf" srcId="{D0CBD5D8-627A-40A5-A67F-CA2750C5CD19}" destId="{C67D7920-66EC-46C0-B6A2-DCABCA7EE19E}" srcOrd="0" destOrd="0" presId="urn:microsoft.com/office/officeart/2018/2/layout/IconVerticalSolidList"/>
    <dgm:cxn modelId="{96823DE0-DB69-41F3-B4A1-64B46A0D4F39}" srcId="{C9145C1F-B6B6-4682-AE88-98988D18C095}" destId="{D0CBD5D8-627A-40A5-A67F-CA2750C5CD19}" srcOrd="3" destOrd="0" parTransId="{395850EE-C9ED-4C09-9EE9-1746A6E1610C}" sibTransId="{FF3B0621-A13A-4BF4-BB72-0C50AB565D22}"/>
    <dgm:cxn modelId="{178BD6EC-7F11-4ADA-BB28-78008409DBD9}" type="presOf" srcId="{DA4C8CC6-638C-41EB-A44B-5FBF780BE2B8}" destId="{79F3092D-8DF5-4732-A2C8-CDA88B06B65E}" srcOrd="0" destOrd="0" presId="urn:microsoft.com/office/officeart/2018/2/layout/IconVerticalSolidList"/>
    <dgm:cxn modelId="{6A0700F1-4FCD-491D-AA49-E3669E437757}" srcId="{C9145C1F-B6B6-4682-AE88-98988D18C095}" destId="{B12D66C9-4CCC-42DA-B45B-AEE502BDF02E}" srcOrd="1" destOrd="0" parTransId="{26449176-2526-4C5E-B435-5357F9DF58ED}" sibTransId="{BBB4496E-C57E-4444-9B4A-D7B652A3D93C}"/>
    <dgm:cxn modelId="{93EB1D53-C52C-4153-8A7E-FE7BF1EA85B9}" type="presParOf" srcId="{24084C81-DA82-4B84-8903-CF5ED4E5D3EA}" destId="{154222D3-BE27-4D69-8DB7-27A17EB6C17E}" srcOrd="0" destOrd="0" presId="urn:microsoft.com/office/officeart/2018/2/layout/IconVerticalSolidList"/>
    <dgm:cxn modelId="{E4429867-0144-4354-89A2-49445CB2FC54}" type="presParOf" srcId="{154222D3-BE27-4D69-8DB7-27A17EB6C17E}" destId="{D76EB92A-C213-411C-A294-720A0D05741F}" srcOrd="0" destOrd="0" presId="urn:microsoft.com/office/officeart/2018/2/layout/IconVerticalSolidList"/>
    <dgm:cxn modelId="{965FE54B-4AF4-4353-9D1D-FA2B5FD50E59}" type="presParOf" srcId="{154222D3-BE27-4D69-8DB7-27A17EB6C17E}" destId="{2FF4B3D7-3D26-485A-AB82-57A327A129C1}" srcOrd="1" destOrd="0" presId="urn:microsoft.com/office/officeart/2018/2/layout/IconVerticalSolidList"/>
    <dgm:cxn modelId="{E8FD92A2-B17D-4DAD-9E9F-129F8D89A43E}" type="presParOf" srcId="{154222D3-BE27-4D69-8DB7-27A17EB6C17E}" destId="{106937F9-3C71-4BCD-A8D1-FF39C8307FE9}" srcOrd="2" destOrd="0" presId="urn:microsoft.com/office/officeart/2018/2/layout/IconVerticalSolidList"/>
    <dgm:cxn modelId="{4176CBB4-8CF8-4783-88B4-F85F561E57DF}" type="presParOf" srcId="{154222D3-BE27-4D69-8DB7-27A17EB6C17E}" destId="{4E9300CF-D2DF-4A5C-8296-A22DB0551DCE}" srcOrd="3" destOrd="0" presId="urn:microsoft.com/office/officeart/2018/2/layout/IconVerticalSolidList"/>
    <dgm:cxn modelId="{A4DB5DFC-5FD7-425F-ADB5-DA6538F13A3F}" type="presParOf" srcId="{24084C81-DA82-4B84-8903-CF5ED4E5D3EA}" destId="{76EFC9FE-D3E7-42E3-AC27-EF8D4045EB34}" srcOrd="1" destOrd="0" presId="urn:microsoft.com/office/officeart/2018/2/layout/IconVerticalSolidList"/>
    <dgm:cxn modelId="{C9FD5C3B-D0A8-4C93-827B-37A516969CF4}" type="presParOf" srcId="{24084C81-DA82-4B84-8903-CF5ED4E5D3EA}" destId="{F49ACA8F-1ECA-472B-B905-960453269BA3}" srcOrd="2" destOrd="0" presId="urn:microsoft.com/office/officeart/2018/2/layout/IconVerticalSolidList"/>
    <dgm:cxn modelId="{7C68C652-0DF5-4F78-8C17-972EB4AE9840}" type="presParOf" srcId="{F49ACA8F-1ECA-472B-B905-960453269BA3}" destId="{B3A6B7E8-1EE6-4D9F-AE72-769D4D92F5C9}" srcOrd="0" destOrd="0" presId="urn:microsoft.com/office/officeart/2018/2/layout/IconVerticalSolidList"/>
    <dgm:cxn modelId="{DABB7565-E86E-4B03-9307-1A8CC1834E92}" type="presParOf" srcId="{F49ACA8F-1ECA-472B-B905-960453269BA3}" destId="{40CF2AC5-C0CC-4B95-8977-0E80A925A34E}" srcOrd="1" destOrd="0" presId="urn:microsoft.com/office/officeart/2018/2/layout/IconVerticalSolidList"/>
    <dgm:cxn modelId="{AC6D23F1-1F27-4BCE-A435-01ABB3BCF07C}" type="presParOf" srcId="{F49ACA8F-1ECA-472B-B905-960453269BA3}" destId="{7973AC7E-BD36-494D-B998-BCEFB00735CD}" srcOrd="2" destOrd="0" presId="urn:microsoft.com/office/officeart/2018/2/layout/IconVerticalSolidList"/>
    <dgm:cxn modelId="{C4D2B17D-EE69-4C5B-9C55-C103CA2B1F19}" type="presParOf" srcId="{F49ACA8F-1ECA-472B-B905-960453269BA3}" destId="{3D82152F-8731-4041-9FEA-569064FE4F0A}" srcOrd="3" destOrd="0" presId="urn:microsoft.com/office/officeart/2018/2/layout/IconVerticalSolidList"/>
    <dgm:cxn modelId="{323BB8DE-4885-4287-9F76-CFDB84DDF6E2}" type="presParOf" srcId="{24084C81-DA82-4B84-8903-CF5ED4E5D3EA}" destId="{BA77D311-3CB7-4EC5-A475-98585DCF9741}" srcOrd="3" destOrd="0" presId="urn:microsoft.com/office/officeart/2018/2/layout/IconVerticalSolidList"/>
    <dgm:cxn modelId="{755BDA2E-3B31-4141-9034-1020A3BA03CE}" type="presParOf" srcId="{24084C81-DA82-4B84-8903-CF5ED4E5D3EA}" destId="{C19A6A3D-DBB0-4240-9023-9E8530853110}" srcOrd="4" destOrd="0" presId="urn:microsoft.com/office/officeart/2018/2/layout/IconVerticalSolidList"/>
    <dgm:cxn modelId="{AF0A2B24-CEC7-4C0F-B32D-D7A9B98A4F50}" type="presParOf" srcId="{C19A6A3D-DBB0-4240-9023-9E8530853110}" destId="{EE7C5FBB-5A82-4D6E-AA25-F4DDF5421959}" srcOrd="0" destOrd="0" presId="urn:microsoft.com/office/officeart/2018/2/layout/IconVerticalSolidList"/>
    <dgm:cxn modelId="{BCEB4327-70A3-4B96-91A4-D68302AAA64D}" type="presParOf" srcId="{C19A6A3D-DBB0-4240-9023-9E8530853110}" destId="{B4140F22-9E34-4B4C-B52B-0338EC217BEF}" srcOrd="1" destOrd="0" presId="urn:microsoft.com/office/officeart/2018/2/layout/IconVerticalSolidList"/>
    <dgm:cxn modelId="{02419462-00CD-4EDC-825D-327E8DC0DE61}" type="presParOf" srcId="{C19A6A3D-DBB0-4240-9023-9E8530853110}" destId="{2B36BAED-C7F7-4A7E-8908-273A4A177105}" srcOrd="2" destOrd="0" presId="urn:microsoft.com/office/officeart/2018/2/layout/IconVerticalSolidList"/>
    <dgm:cxn modelId="{D11D7EF0-F898-4800-B262-4B0AF50E1555}" type="presParOf" srcId="{C19A6A3D-DBB0-4240-9023-9E8530853110}" destId="{79F3092D-8DF5-4732-A2C8-CDA88B06B65E}" srcOrd="3" destOrd="0" presId="urn:microsoft.com/office/officeart/2018/2/layout/IconVerticalSolidList"/>
    <dgm:cxn modelId="{B15AA0B3-4198-47FF-AEC9-74C38D3F53F9}" type="presParOf" srcId="{24084C81-DA82-4B84-8903-CF5ED4E5D3EA}" destId="{510D54BE-7514-4E50-8E82-F18B6807B33C}" srcOrd="5" destOrd="0" presId="urn:microsoft.com/office/officeart/2018/2/layout/IconVerticalSolidList"/>
    <dgm:cxn modelId="{44403531-2208-4561-9F10-98BEF15A32E5}" type="presParOf" srcId="{24084C81-DA82-4B84-8903-CF5ED4E5D3EA}" destId="{1A9A0417-979A-4074-87DF-FD3F2B92A828}" srcOrd="6" destOrd="0" presId="urn:microsoft.com/office/officeart/2018/2/layout/IconVerticalSolidList"/>
    <dgm:cxn modelId="{5B3293FD-7E50-407E-8647-5561D1207A52}" type="presParOf" srcId="{1A9A0417-979A-4074-87DF-FD3F2B92A828}" destId="{F13665C7-2DD3-449D-9EC0-6237A55D0845}" srcOrd="0" destOrd="0" presId="urn:microsoft.com/office/officeart/2018/2/layout/IconVerticalSolidList"/>
    <dgm:cxn modelId="{150AD58A-0C28-46CF-A9BE-CEAB4F48FDB3}" type="presParOf" srcId="{1A9A0417-979A-4074-87DF-FD3F2B92A828}" destId="{B64460C5-894C-41AF-923F-D0A87F06757D}" srcOrd="1" destOrd="0" presId="urn:microsoft.com/office/officeart/2018/2/layout/IconVerticalSolidList"/>
    <dgm:cxn modelId="{79535299-85E8-4EF1-968B-55DF1290E34A}" type="presParOf" srcId="{1A9A0417-979A-4074-87DF-FD3F2B92A828}" destId="{1178C650-BD2A-4D39-ADC0-F3712AE019F7}" srcOrd="2" destOrd="0" presId="urn:microsoft.com/office/officeart/2018/2/layout/IconVerticalSolidList"/>
    <dgm:cxn modelId="{E803BE26-AD36-47DE-A5AE-70CEE89317E6}" type="presParOf" srcId="{1A9A0417-979A-4074-87DF-FD3F2B92A828}" destId="{C67D7920-66EC-46C0-B6A2-DCABCA7EE1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62957-37F7-43F0-B512-860629466C1E}">
      <dsp:nvSpPr>
        <dsp:cNvPr id="0" name=""/>
        <dsp:cNvSpPr/>
      </dsp:nvSpPr>
      <dsp:spPr>
        <a:xfrm>
          <a:off x="3091" y="1916597"/>
          <a:ext cx="2207373" cy="1401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BE7344-FDFE-4697-9818-2F98222E06D4}">
      <dsp:nvSpPr>
        <dsp:cNvPr id="0" name=""/>
        <dsp:cNvSpPr/>
      </dsp:nvSpPr>
      <dsp:spPr>
        <a:xfrm>
          <a:off x="248355" y="2149598"/>
          <a:ext cx="2207373" cy="140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■Do you feel that your interests are heard by local &amp; state decision makers?</a:t>
          </a:r>
        </a:p>
      </dsp:txBody>
      <dsp:txXfrm>
        <a:off x="289409" y="2190652"/>
        <a:ext cx="2125265" cy="1319573"/>
      </dsp:txXfrm>
    </dsp:sp>
    <dsp:sp modelId="{6963FD83-EF6A-4782-840E-1040E919293A}">
      <dsp:nvSpPr>
        <dsp:cNvPr id="0" name=""/>
        <dsp:cNvSpPr/>
      </dsp:nvSpPr>
      <dsp:spPr>
        <a:xfrm>
          <a:off x="2700991" y="1916597"/>
          <a:ext cx="2207373" cy="1401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27808-B178-41DF-996D-A9E2CE5DEBD8}">
      <dsp:nvSpPr>
        <dsp:cNvPr id="0" name=""/>
        <dsp:cNvSpPr/>
      </dsp:nvSpPr>
      <dsp:spPr>
        <a:xfrm>
          <a:off x="2946255" y="2149598"/>
          <a:ext cx="2207373" cy="140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■Do you feel that there are opportunities for you to influence decisions or policymaking? </a:t>
          </a:r>
        </a:p>
      </dsp:txBody>
      <dsp:txXfrm>
        <a:off x="2987309" y="2190652"/>
        <a:ext cx="2125265" cy="1319573"/>
      </dsp:txXfrm>
    </dsp:sp>
    <dsp:sp modelId="{FAA04711-93FF-487B-B667-B2288B66AF36}">
      <dsp:nvSpPr>
        <dsp:cNvPr id="0" name=""/>
        <dsp:cNvSpPr/>
      </dsp:nvSpPr>
      <dsp:spPr>
        <a:xfrm>
          <a:off x="5398892" y="1916597"/>
          <a:ext cx="2207373" cy="1401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E9CDC3-F671-4A3B-91FA-F88A5174FC0D}">
      <dsp:nvSpPr>
        <dsp:cNvPr id="0" name=""/>
        <dsp:cNvSpPr/>
      </dsp:nvSpPr>
      <dsp:spPr>
        <a:xfrm>
          <a:off x="5644156" y="2149598"/>
          <a:ext cx="2207373" cy="140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■Have you ever been involved in local or state policymaking?</a:t>
          </a:r>
        </a:p>
      </dsp:txBody>
      <dsp:txXfrm>
        <a:off x="5685210" y="2190652"/>
        <a:ext cx="2125265" cy="1319573"/>
      </dsp:txXfrm>
    </dsp:sp>
    <dsp:sp modelId="{AD520286-E95F-45EC-9EBF-8A0EF87E0597}">
      <dsp:nvSpPr>
        <dsp:cNvPr id="0" name=""/>
        <dsp:cNvSpPr/>
      </dsp:nvSpPr>
      <dsp:spPr>
        <a:xfrm>
          <a:off x="8096792" y="1916597"/>
          <a:ext cx="2207373" cy="1401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9EE553-6229-4C77-8BD2-E9659D42EE19}">
      <dsp:nvSpPr>
        <dsp:cNvPr id="0" name=""/>
        <dsp:cNvSpPr/>
      </dsp:nvSpPr>
      <dsp:spPr>
        <a:xfrm>
          <a:off x="8342056" y="2149598"/>
          <a:ext cx="2207373" cy="1401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■Who’s interests do you feel are represented in state politics?</a:t>
          </a:r>
        </a:p>
      </dsp:txBody>
      <dsp:txXfrm>
        <a:off x="8383110" y="2190652"/>
        <a:ext cx="2125265" cy="1319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EDB39-9EA2-4C4E-9D8E-F093B99DE4AB}">
      <dsp:nvSpPr>
        <dsp:cNvPr id="0" name=""/>
        <dsp:cNvSpPr/>
      </dsp:nvSpPr>
      <dsp:spPr>
        <a:xfrm>
          <a:off x="0" y="510"/>
          <a:ext cx="4729392" cy="1193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97049-9283-47B1-8CC1-2CCDC79F81B3}">
      <dsp:nvSpPr>
        <dsp:cNvPr id="0" name=""/>
        <dsp:cNvSpPr/>
      </dsp:nvSpPr>
      <dsp:spPr>
        <a:xfrm>
          <a:off x="361117" y="269109"/>
          <a:ext cx="656577" cy="6565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0916C-60EE-4318-A51F-8E6919A6B174}">
      <dsp:nvSpPr>
        <dsp:cNvPr id="0" name=""/>
        <dsp:cNvSpPr/>
      </dsp:nvSpPr>
      <dsp:spPr>
        <a:xfrm>
          <a:off x="1378811" y="510"/>
          <a:ext cx="3350580" cy="11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41" tIns="126341" rIns="126341" bIns="1263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oudy Old Style"/>
            </a:rPr>
            <a:t>Corn</a:t>
          </a:r>
          <a:r>
            <a:rPr lang="en-US" sz="1900" kern="1200" baseline="0">
              <a:latin typeface="Goudy Old Style"/>
            </a:rPr>
            <a:t> silk flies damage silks and kernels by feeding as maggots </a:t>
          </a:r>
          <a:endParaRPr lang="en-US" sz="1900" kern="1200">
            <a:latin typeface="Goudy Old Style"/>
          </a:endParaRPr>
        </a:p>
      </dsp:txBody>
      <dsp:txXfrm>
        <a:off x="1378811" y="510"/>
        <a:ext cx="3350580" cy="1193776"/>
      </dsp:txXfrm>
    </dsp:sp>
    <dsp:sp modelId="{572FAE39-D6DB-41B6-937E-46F6D252F84F}">
      <dsp:nvSpPr>
        <dsp:cNvPr id="0" name=""/>
        <dsp:cNvSpPr/>
      </dsp:nvSpPr>
      <dsp:spPr>
        <a:xfrm>
          <a:off x="0" y="1492730"/>
          <a:ext cx="4729392" cy="1193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3F799-3FED-4798-A15D-7B3FA518885A}">
      <dsp:nvSpPr>
        <dsp:cNvPr id="0" name=""/>
        <dsp:cNvSpPr/>
      </dsp:nvSpPr>
      <dsp:spPr>
        <a:xfrm>
          <a:off x="361117" y="1761330"/>
          <a:ext cx="656577" cy="6565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7EBB6-A356-4005-92FB-1E11BE2FEFF9}">
      <dsp:nvSpPr>
        <dsp:cNvPr id="0" name=""/>
        <dsp:cNvSpPr/>
      </dsp:nvSpPr>
      <dsp:spPr>
        <a:xfrm>
          <a:off x="1378811" y="1492730"/>
          <a:ext cx="3350580" cy="11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41" tIns="126341" rIns="126341" bIns="1263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oudy Old Style"/>
            </a:rPr>
            <a:t>Economic value in Florida &gt; $200 million (USDA, 2024)​</a:t>
          </a:r>
        </a:p>
      </dsp:txBody>
      <dsp:txXfrm>
        <a:off x="1378811" y="1492730"/>
        <a:ext cx="3350580" cy="1193776"/>
      </dsp:txXfrm>
    </dsp:sp>
    <dsp:sp modelId="{06662834-B398-4A90-B260-9A8F7568EC23}">
      <dsp:nvSpPr>
        <dsp:cNvPr id="0" name=""/>
        <dsp:cNvSpPr/>
      </dsp:nvSpPr>
      <dsp:spPr>
        <a:xfrm>
          <a:off x="0" y="2984951"/>
          <a:ext cx="4729392" cy="1193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AB840-10DE-4512-88A4-94FD4D799CC3}">
      <dsp:nvSpPr>
        <dsp:cNvPr id="0" name=""/>
        <dsp:cNvSpPr/>
      </dsp:nvSpPr>
      <dsp:spPr>
        <a:xfrm>
          <a:off x="361117" y="3253551"/>
          <a:ext cx="656577" cy="6565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FDB1A-BF3A-4641-9F8A-074F253BB296}">
      <dsp:nvSpPr>
        <dsp:cNvPr id="0" name=""/>
        <dsp:cNvSpPr/>
      </dsp:nvSpPr>
      <dsp:spPr>
        <a:xfrm>
          <a:off x="1378811" y="2984951"/>
          <a:ext cx="3350580" cy="11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41" tIns="126341" rIns="126341" bIns="1263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oudy Old Style"/>
            </a:rPr>
            <a:t>Management includes frequent insecticide applications, but management failures still occur</a:t>
          </a:r>
        </a:p>
      </dsp:txBody>
      <dsp:txXfrm>
        <a:off x="1378811" y="2984951"/>
        <a:ext cx="3350580" cy="1193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EB92A-C213-411C-A294-720A0D05741F}">
      <dsp:nvSpPr>
        <dsp:cNvPr id="0" name=""/>
        <dsp:cNvSpPr/>
      </dsp:nvSpPr>
      <dsp:spPr>
        <a:xfrm>
          <a:off x="0" y="2270"/>
          <a:ext cx="6096000" cy="11507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4B3D7-3D26-485A-AB82-57A327A129C1}">
      <dsp:nvSpPr>
        <dsp:cNvPr id="0" name=""/>
        <dsp:cNvSpPr/>
      </dsp:nvSpPr>
      <dsp:spPr>
        <a:xfrm>
          <a:off x="348096" y="261185"/>
          <a:ext cx="632903" cy="6329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300CF-D2DF-4A5C-8296-A22DB0551DCE}">
      <dsp:nvSpPr>
        <dsp:cNvPr id="0" name=""/>
        <dsp:cNvSpPr/>
      </dsp:nvSpPr>
      <dsp:spPr>
        <a:xfrm>
          <a:off x="1329097" y="2270"/>
          <a:ext cx="4766902" cy="11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86" tIns="121786" rIns="121786" bIns="1217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marking method for corn silk fly </a:t>
          </a:r>
        </a:p>
      </dsp:txBody>
      <dsp:txXfrm>
        <a:off x="1329097" y="2270"/>
        <a:ext cx="4766902" cy="1150733"/>
      </dsp:txXfrm>
    </dsp:sp>
    <dsp:sp modelId="{B3A6B7E8-1EE6-4D9F-AE72-769D4D92F5C9}">
      <dsp:nvSpPr>
        <dsp:cNvPr id="0" name=""/>
        <dsp:cNvSpPr/>
      </dsp:nvSpPr>
      <dsp:spPr>
        <a:xfrm>
          <a:off x="0" y="1440687"/>
          <a:ext cx="6096000" cy="11507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CF2AC5-C0CC-4B95-8977-0E80A925A34E}">
      <dsp:nvSpPr>
        <dsp:cNvPr id="0" name=""/>
        <dsp:cNvSpPr/>
      </dsp:nvSpPr>
      <dsp:spPr>
        <a:xfrm>
          <a:off x="348096" y="1699602"/>
          <a:ext cx="632903" cy="6329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2152F-8731-4041-9FEA-569064FE4F0A}">
      <dsp:nvSpPr>
        <dsp:cNvPr id="0" name=""/>
        <dsp:cNvSpPr/>
      </dsp:nvSpPr>
      <dsp:spPr>
        <a:xfrm>
          <a:off x="1329097" y="1440687"/>
          <a:ext cx="4766902" cy="11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86" tIns="121786" rIns="121786" bIns="1217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Utilize marking method in mark release recapture study to evaluate corn silk fly movement </a:t>
          </a:r>
        </a:p>
      </dsp:txBody>
      <dsp:txXfrm>
        <a:off x="1329097" y="1440687"/>
        <a:ext cx="4766902" cy="1150733"/>
      </dsp:txXfrm>
    </dsp:sp>
    <dsp:sp modelId="{EE7C5FBB-5A82-4D6E-AA25-F4DDF5421959}">
      <dsp:nvSpPr>
        <dsp:cNvPr id="0" name=""/>
        <dsp:cNvSpPr/>
      </dsp:nvSpPr>
      <dsp:spPr>
        <a:xfrm>
          <a:off x="0" y="2879104"/>
          <a:ext cx="6096000" cy="11507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40F22-9E34-4B4C-B52B-0338EC217BEF}">
      <dsp:nvSpPr>
        <dsp:cNvPr id="0" name=""/>
        <dsp:cNvSpPr/>
      </dsp:nvSpPr>
      <dsp:spPr>
        <a:xfrm>
          <a:off x="348096" y="3138019"/>
          <a:ext cx="632903" cy="6329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3092D-8DF5-4732-A2C8-CDA88B06B65E}">
      <dsp:nvSpPr>
        <dsp:cNvPr id="0" name=""/>
        <dsp:cNvSpPr/>
      </dsp:nvSpPr>
      <dsp:spPr>
        <a:xfrm>
          <a:off x="1329097" y="2879104"/>
          <a:ext cx="4766902" cy="11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86" tIns="121786" rIns="121786" bIns="1217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Manipulate corn silk flies away from sweet corn using attractants and repellents </a:t>
          </a:r>
        </a:p>
      </dsp:txBody>
      <dsp:txXfrm>
        <a:off x="1329097" y="2879104"/>
        <a:ext cx="4766902" cy="1150733"/>
      </dsp:txXfrm>
    </dsp:sp>
    <dsp:sp modelId="{F13665C7-2DD3-449D-9EC0-6237A55D0845}">
      <dsp:nvSpPr>
        <dsp:cNvPr id="0" name=""/>
        <dsp:cNvSpPr/>
      </dsp:nvSpPr>
      <dsp:spPr>
        <a:xfrm>
          <a:off x="0" y="4317521"/>
          <a:ext cx="6096000" cy="11507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460C5-894C-41AF-923F-D0A87F06757D}">
      <dsp:nvSpPr>
        <dsp:cNvPr id="0" name=""/>
        <dsp:cNvSpPr/>
      </dsp:nvSpPr>
      <dsp:spPr>
        <a:xfrm>
          <a:off x="348096" y="4576436"/>
          <a:ext cx="632903" cy="6329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D7920-66EC-46C0-B6A2-DCABCA7EE19E}">
      <dsp:nvSpPr>
        <dsp:cNvPr id="0" name=""/>
        <dsp:cNvSpPr/>
      </dsp:nvSpPr>
      <dsp:spPr>
        <a:xfrm>
          <a:off x="1329097" y="4317521"/>
          <a:ext cx="4766902" cy="11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86" tIns="121786" rIns="121786" bIns="1217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Control corn silk fly populations in sweet corn fields using entomopathogenic nematodes </a:t>
          </a:r>
        </a:p>
      </dsp:txBody>
      <dsp:txXfrm>
        <a:off x="1329097" y="4317521"/>
        <a:ext cx="4766902" cy="115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AF18E-907B-4D6E-B5C2-DC55E3B0E858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B122D-0984-42E6-BD94-93235CD98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3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Horseradish (</a:t>
            </a:r>
            <a:r>
              <a:rPr lang="en-US" i="1" dirty="0"/>
              <a:t>Armoracia rusticana</a:t>
            </a:r>
            <a:r>
              <a:rPr lang="en-US" dirty="0"/>
              <a:t>, Brassicaceae) is a hardy perennial specialty root crop that is commonly grown for its peppery, white, and plump root that is used globally as a condiment or spice.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D0F3A-64CE-413B-9417-C0746E2CAD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3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1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that 2022 was an anomaly if asked– normally things would hover closer to 35-45,000 acres and value closer to 150 million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E168F-94C4-EC48-8199-D244C3EB8B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Solar Grazing Assoc.-pics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C05-38F5-46EB-BECD-5394A7777B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uckeye Sa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uckeye Sa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3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5922617-160E-2936-6455-ECCB08F8F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73EF3-F2E3-DDEA-7DBE-4186E54B5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021" y="2001837"/>
            <a:ext cx="9897979" cy="1508125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01216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B4EE9-95B2-3F53-FB8F-1F5FF26FE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2020" y="3602038"/>
            <a:ext cx="5325979" cy="47494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121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16DA-6765-51C0-1006-E26C89E9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B31A-0C94-4E62-8758-BB859D5B3E2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0044D-5CEA-C725-00CE-D15B6073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E8FD-F0A8-B318-ECB3-85CB805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277D-B64D-4088-B75D-F41F934F7BA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7C32-0424-E57C-3221-6392448AA5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728" y="4674745"/>
            <a:ext cx="1576294" cy="837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347B6E-B1A1-B11A-8ED4-2C331C014754}"/>
              </a:ext>
            </a:extLst>
          </p:cNvPr>
          <p:cNvSpPr txBox="1"/>
          <p:nvPr userDrawn="1"/>
        </p:nvSpPr>
        <p:spPr>
          <a:xfrm>
            <a:off x="1524001" y="222861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Picture 6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38CE59C1-8AA2-4D0A-9AF5-04A8BF9FDA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0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5794338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86F8B701-F235-BB48-AC22-E8356E885768}"/>
              </a:ext>
            </a:extLst>
          </p:cNvPr>
          <p:cNvSpPr/>
          <p:nvPr userDrawn="1"/>
        </p:nvSpPr>
        <p:spPr>
          <a:xfrm>
            <a:off x="271220" y="279400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5495" t="-16971" r="-4030" b="-23405"/>
            </a:stretch>
          </a:blip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3CDBF-5D74-F94B-9804-5F78A2AC7C07}"/>
              </a:ext>
            </a:extLst>
          </p:cNvPr>
          <p:cNvSpPr/>
          <p:nvPr userDrawn="1"/>
        </p:nvSpPr>
        <p:spPr>
          <a:xfrm>
            <a:off x="266700" y="1934924"/>
            <a:ext cx="9626658" cy="3175000"/>
          </a:xfrm>
          <a:prstGeom prst="rect">
            <a:avLst/>
          </a:prstGeom>
          <a:solidFill>
            <a:srgbClr val="FFFFFF">
              <a:alpha val="747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20E7D1-9944-C84E-A734-65B461D21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9300" y="3897801"/>
            <a:ext cx="1694688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DB8422-6634-C44D-9D62-482F1023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6742"/>
            <a:ext cx="10515600" cy="757093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College of Food, Agricultural, and Environmental Sciences identification tag.">
            <a:extLst>
              <a:ext uri="{FF2B5EF4-FFF2-40B4-BE49-F238E27FC236}">
                <a16:creationId xmlns:a16="http://schemas.microsoft.com/office/drawing/2014/main" id="{E08DF0AD-3DA3-0E42-BDCD-83F039E3D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0"/>
            <a:ext cx="1191810" cy="865632"/>
          </a:xfrm>
          <a:prstGeom prst="rect">
            <a:avLst/>
          </a:prstGeom>
        </p:spPr>
      </p:pic>
      <p:pic>
        <p:nvPicPr>
          <p:cNvPr id="4" name="Picture 3" descr="Logo for The Ohio State University College of Food, Agricultural, and Environmental Sciences.">
            <a:extLst>
              <a:ext uri="{FF2B5EF4-FFF2-40B4-BE49-F238E27FC236}">
                <a16:creationId xmlns:a16="http://schemas.microsoft.com/office/drawing/2014/main" id="{1882F8AC-B16A-B94A-BE3C-465379ADB5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5628132"/>
            <a:ext cx="3338593" cy="60143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B826A3-B72F-F948-AC5A-434B94962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413" y="4144963"/>
            <a:ext cx="6162675" cy="665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7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CAA5ADC-A04D-D64A-8626-F7C9D58A9DD1}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noFill/>
          <a:ln w="38100">
            <a:solidFill>
              <a:srgbClr val="BFC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Buckeye Sa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91019-70B0-3F4A-B401-4A9537CC3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163DC-167F-684A-97A3-F1D6D857C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E1CA68F-CBAA-3B45-8851-26BB184E1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4013518"/>
            <a:ext cx="7620000" cy="477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latin typeface="Buckeye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A6CA8FE-044A-054F-936D-68971E91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574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7100"/>
              </a:lnSpc>
              <a:defRPr sz="74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C7E3E5-2FAB-A048-A5D4-45F7EE042308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93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9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E332ABA-95DF-CB4D-9E14-D64E1ECA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flipV="1">
            <a:off x="10162953" y="3221666"/>
            <a:ext cx="14247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i="0" dirty="0">
                <a:solidFill>
                  <a:srgbClr val="BFC6CB"/>
                </a:solidFill>
                <a:latin typeface="Buckeye Serif 2 Black" pitchFamily="2" charset="77"/>
                <a:ea typeface="Buckeye Serif 2 Black" pitchFamily="2" charset="77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9E448-8616-B348-8FC0-681BE655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95423" y="233917"/>
            <a:ext cx="14247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i="0" dirty="0">
                <a:solidFill>
                  <a:srgbClr val="BFC6CB"/>
                </a:solidFill>
                <a:latin typeface="Buckeye Serif 2 Black" pitchFamily="2" charset="77"/>
                <a:ea typeface="Buckeye Serif 2 Black" pitchFamily="2" charset="77"/>
              </a:rPr>
              <a:t>“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E82F8AFB-7C5F-B04D-A449-5F0887FB9E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4013518"/>
            <a:ext cx="7620000" cy="477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latin typeface="Buckeye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D5690FC-10DB-E347-9591-2A653CE1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574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7100"/>
              </a:lnSpc>
              <a:defRPr sz="74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8F7A63D-7985-9A43-B4AA-1D9BB56CC2B1}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noFill/>
          <a:ln w="38100">
            <a:solidFill>
              <a:srgbClr val="BFC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Buckeye Sa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8B085-7940-944D-810C-08B6E40D5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5B6D0-781D-044D-839E-52F2105F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85AB5F-B571-8F4D-A68B-541E206CC40E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18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F01A01D-DEB8-3E48-863D-A6BBA033A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4177B7-AC20-CD4C-92EB-2760F9E01091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46BE27-3C4A-B94C-8C84-46A3C463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5EC8824-B8DC-1F40-A56E-0F80B0C94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615A65-1761-A744-B9EE-89330A91D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71CDF-2BA0-4B12-BAB3-F078D4D1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1F439C-1B95-B54B-A171-4A59290E0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1" y="2483216"/>
            <a:ext cx="9404350" cy="337148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F2F390-EC9D-2B4B-9E0C-1EF26E921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A662B4E-B003-754B-A855-88695236A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884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37AEABC-E7AC-1B43-B75B-8B02A61B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F3B356-C765-C34C-BF3E-8AEF954ACDA0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2FB4D6-663E-9D40-A5CF-347989219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4683DFC-48EF-2642-86C5-E5EFA47A2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EF971B-166B-424B-9B6A-1DDE4C76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DEE6220-C310-EA45-813E-627336EB1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0" y="2483216"/>
            <a:ext cx="10550525" cy="3670057"/>
          </a:xfrm>
        </p:spPr>
        <p:txBody>
          <a:bodyPr numCol="2" spcCol="457200">
            <a:noAutofit/>
          </a:bodyPr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CA9E2BA-35EB-704E-910B-8478F32F8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9B04999-595F-3A42-9C8A-162F8B9A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525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9BBFDF72-92A4-6145-B853-38184E7C0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5CC1284-7559-D245-B1AD-86387BAE2BB0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D9FB7B-C837-FB4A-A13E-CEC5D6BB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F3D5C-082A-5045-BB83-C342B122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54399A-9996-5D44-AB25-381E46990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EE12CB0-BBBE-0849-A619-23D85837E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0" y="2483216"/>
            <a:ext cx="10550525" cy="3670057"/>
          </a:xfrm>
        </p:spPr>
        <p:txBody>
          <a:bodyPr numCol="3" spcCol="457200">
            <a:noAutofit/>
          </a:bodyPr>
          <a:lstStyle>
            <a:lvl1pPr marL="0" indent="0">
              <a:lnSpc>
                <a:spcPct val="100000"/>
              </a:lnSpc>
              <a:buNone/>
              <a:defRPr sz="2400" b="0" baseline="0">
                <a:latin typeface="Buckeye Sans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EF7D51-CFF1-2240-B525-B2EE49449B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3A49F5E-8651-AE42-A1E2-36C1598F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22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DBAF780-C3C6-6144-8A9D-250E3CAE8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B6A693-CFED-DC47-9BD2-7D272FEB9484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F381-C762-C44D-A7E4-61FCB20BE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2FCF415-BFD3-7B4D-B6B9-E1818D9A2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C5699A-7FDF-7441-8740-4187E4FB4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912A9F1-CDC5-DE4B-95C2-5779C551E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0" y="2483216"/>
            <a:ext cx="10550525" cy="3670057"/>
          </a:xfrm>
        </p:spPr>
        <p:txBody>
          <a:bodyPr numCol="1" spc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 b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DD351C-6EB8-084B-ABC5-6D0104317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9DD31-552B-6B4B-9864-F2FA4209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6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A36979-E80E-994F-A981-D874F140E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B3B6-391E-ED48-B5E5-B155F683F0CB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79A9FA-9E65-B04A-A2BE-CB01BBD6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101A39C-8628-7F45-955F-9C3749F51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E0B12-FF0B-5549-9349-9CCD3C67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A2131B-1F74-FF48-BCAE-7574DF9B0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404338" y="2038474"/>
            <a:ext cx="0" cy="4126523"/>
          </a:xfrm>
          <a:prstGeom prst="line">
            <a:avLst/>
          </a:prstGeom>
          <a:ln w="12700">
            <a:solidFill>
              <a:srgbClr val="BFC6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6B9709-D47F-8244-84CF-E7A6E07BB03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791200" y="2658715"/>
            <a:ext cx="4165966" cy="3060729"/>
          </a:xfrm>
        </p:spPr>
        <p:txBody>
          <a:bodyPr>
            <a:no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7EFCDFB-7048-5643-AC3D-1B775FF92B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2026874"/>
            <a:ext cx="4150458" cy="292954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Buckeye Sans 2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CB54DC-B279-5A42-8B13-00B74FEE7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8715"/>
            <a:ext cx="4165966" cy="3060729"/>
          </a:xfrm>
        </p:spPr>
        <p:txBody>
          <a:bodyPr>
            <a:no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D267245-C79B-974C-B0B2-B3A68A0875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2026874"/>
            <a:ext cx="4150458" cy="292954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Buckeye Sans 2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05551C3-4628-B240-A12C-B38D5F92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1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2BA77410-D742-FD41-806D-63E9D1544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844664-D3C7-E142-8BC5-6D3C1B321DDE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382519-A473-7841-8389-EFAF2DE91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5539ED-FCAA-414B-A83F-C54A0A68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9CAA60-C757-274E-8777-7160A4AB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DC47ED-65AF-468C-B064-C602467FDF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658715"/>
            <a:ext cx="3200400" cy="3060729"/>
          </a:xfrm>
        </p:spPr>
        <p:txBody>
          <a:bodyPr>
            <a:no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16F4E05-C49C-6A4D-A9FF-2449FE07F7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1812" y="2026874"/>
            <a:ext cx="3212612" cy="292954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Buckeye Sans 2 ExtraBold" pitchFamily="2" charset="77"/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C10AE9-62EC-AD40-8DA3-0ED9E14F4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924800" y="2026750"/>
            <a:ext cx="0" cy="41852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19B7547-6851-4E06-A147-72DEB3E256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75124" y="2670668"/>
            <a:ext cx="3200400" cy="3060729"/>
          </a:xfrm>
        </p:spPr>
        <p:txBody>
          <a:bodyPr>
            <a:no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9FF9C85-7555-6345-9178-FCD5246B66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5124" y="2026874"/>
            <a:ext cx="3212612" cy="292954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Buckeye Sans 2 ExtraBold" pitchFamily="2" charset="77"/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0F89D-2F52-4A06-A26B-F81A4CCA0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246764" y="2026750"/>
            <a:ext cx="0" cy="41852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8715"/>
            <a:ext cx="3200400" cy="3060729"/>
          </a:xfrm>
        </p:spPr>
        <p:txBody>
          <a:bodyPr>
            <a:noAutofit/>
          </a:bodyPr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540926D-FD66-994E-A785-30AB85ADD4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850" y="2026874"/>
            <a:ext cx="3212612" cy="292954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Buckeye Sans 2 ExtraBold" pitchFamily="2" charset="77"/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DCA6E5B1-C633-8349-8E10-F27EBAC4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94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3EF3-F2E3-DDEA-7DBE-4186E54B5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B4EE9-95B2-3F53-FB8F-1F5FF26FE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16DA-6765-51C0-1006-E26C89E9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B31A-0C94-4E62-8758-BB859D5B3E2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0044D-5CEA-C725-00CE-D15B6073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E8FD-F0A8-B318-ECB3-85CB805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277D-B64D-4088-B75D-F41F934F7B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5922617-160E-2936-6455-ECCB08F8F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BBDB3-1384-B107-36AE-0E30F0F23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768" y="4778616"/>
            <a:ext cx="1606052" cy="852856"/>
          </a:xfrm>
          <a:prstGeom prst="rect">
            <a:avLst/>
          </a:prstGeom>
        </p:spPr>
      </p:pic>
      <p:pic>
        <p:nvPicPr>
          <p:cNvPr id="7" name="Picture 6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6124C78-B64E-53A4-D7A8-D4B0765034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3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EC31A65E-1EE0-D54B-A987-0B6EB1132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93C9F16-AFEE-EC4B-BFE8-26312308147B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BCFBDA-2A37-894E-9CD9-DD5F8139E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ABFB8-A8FF-494D-8004-3160AC0BA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B91036-2C06-B441-B21B-C37E65C76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A0E534F-F82F-491F-A155-625F7F13DD81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561809" y="4291906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C31054-F323-447E-A250-00C70D033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1816" y="3994920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EDC020B-92DF-44EE-8F61-D1F5715938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95822" y="3984098"/>
            <a:ext cx="914400" cy="914400"/>
          </a:xfrm>
        </p:spPr>
        <p:txBody>
          <a:bodyPr/>
          <a:lstStyle/>
          <a:p>
            <a:pPr lvl="2"/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A62EE4C-12CF-4CD9-A03E-75610F65D462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561809" y="2933014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8CA5EED-CA8D-41CE-A9A2-2D0FD1FFEA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1816" y="2636028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B784B6F-C536-4BE2-9F68-EFD22C48A7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95822" y="2625206"/>
            <a:ext cx="914400" cy="914400"/>
          </a:xfrm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61816" y="1494459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1823" y="1197473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5829" y="1186651"/>
            <a:ext cx="914400" cy="914400"/>
          </a:xfrm>
        </p:spPr>
        <p:txBody>
          <a:bodyPr/>
          <a:lstStyle/>
          <a:p>
            <a:pPr lvl="2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33CD8-5E31-4581-814D-DA09D49C1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055" y="1355651"/>
            <a:ext cx="0" cy="470578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244137"/>
            <a:ext cx="3637944" cy="1055802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latin typeface="Buckeye Sans" pitchFamily="2" charset="77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ACA3846-6A0B-5D4D-B5F9-85BB8EA5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3977656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400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c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06FDA1CB-D2F1-DB45-9756-03A6F278C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A195F38-0F4E-3F4B-8471-9B9F1AF8AFE2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A152D3-6A66-1747-86B4-FBDF0498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394144A-0403-7F40-B014-D14B4283E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0B88F6-D6EB-7546-85C5-5E669E2B4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8429F79-518E-407C-8FF2-83D7C7D801F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7908067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9EC675-E9A3-4C03-B61F-A49031FA50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08074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5B02B-287E-4902-9AF6-04C885FA6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276048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8CFB95A-0D9D-453A-9CB2-BF05EF3E7A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8066" y="2610462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latin typeface="Buckeye Serif 2 Black" pitchFamily="2" charset="77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B83ED64-7985-4721-920B-54BC42A5E1D7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362025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44B66B5-8A11-414B-BD6A-3CA8D49CDA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2032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2A72AE-B0BA-451A-A298-6F08D46BE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2057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B445D7-04D9-4518-A91A-395D959AA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2024" y="2610462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latin typeface="Buckeye Serif 2 Black" pitchFamily="2" charset="77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21F103-A52D-4BF8-A426-261D45BC06E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5976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1E8251-4870-40ED-8F84-F3F4065F8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983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78A9C5-0FEF-4CDF-8E0D-77B2B3787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1796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1AF12-65D7-4CCC-B876-272178DEF7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2610462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latin typeface="Buckeye Serif 2 Black" pitchFamily="2" charset="77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68CA66E8-5492-C54F-A11E-0E6B99B9C2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CE0809EF-3F59-4043-A1B8-AEF871D8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3381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s and Figures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61D76F3-744F-044F-B823-E17245B4D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06A2E2-7A54-B843-9AC6-3012833A38C1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558909-0C41-1A48-B953-74FEF9D06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DAF3C28-A3EB-3542-93A6-429A41E07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BEB43D-1EF7-2B44-9C55-0ED8EAF7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3712-421D-4D44-A208-FCFD9F142B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9938" y="2764450"/>
            <a:ext cx="6608762" cy="3278998"/>
          </a:xfrm>
        </p:spPr>
        <p:txBody>
          <a:bodyPr>
            <a:noAutofit/>
          </a:bodyPr>
          <a:lstStyle>
            <a:lvl1pPr>
              <a:defRPr sz="1800" baseline="0">
                <a:latin typeface="Buckeye Sans" pitchFamily="2" charset="77"/>
              </a:defRPr>
            </a:lvl1pPr>
          </a:lstStyle>
          <a:p>
            <a:pPr lvl="0"/>
            <a:r>
              <a:rPr lang="en-US" dirty="0"/>
              <a:t>Click to add a chart or table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51768"/>
            <a:ext cx="3637944" cy="2428368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A9AC07-0E34-8641-9EC5-C864146C9C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0" y="1862750"/>
            <a:ext cx="10528300" cy="598487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2A8CFF-B192-674F-A2ED-D501F199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3468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60">
            <a:extLst>
              <a:ext uri="{FF2B5EF4-FFF2-40B4-BE49-F238E27FC236}">
                <a16:creationId xmlns:a16="http://schemas.microsoft.com/office/drawing/2014/main" id="{588C3DBC-5CA7-9246-BF54-2FE400ACE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580969A5-CF93-D54A-AB6A-EC6ACFABEFC8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2AAA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D881521-534C-C749-B2E7-AAEA16C53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FDFB0F45-B5AB-9745-9CB3-281D93349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4A097D1-CF6D-354A-B2BD-D0E3D93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89960-3C15-CC45-B415-59FD67A08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BD414BC-0B7E-C343-AA39-707CFA224B0F}"/>
              </a:ext>
            </a:extLst>
          </p:cNvPr>
          <p:cNvSpPr txBox="1">
            <a:spLocks/>
          </p:cNvSpPr>
          <p:nvPr userDrawn="1"/>
        </p:nvSpPr>
        <p:spPr>
          <a:xfrm>
            <a:off x="1850471" y="2284680"/>
            <a:ext cx="1753386" cy="1580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NOVEMBER ’21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2D5840-C239-DF40-BFE9-DBD04767EA05}"/>
              </a:ext>
            </a:extLst>
          </p:cNvPr>
          <p:cNvSpPr txBox="1">
            <a:spLocks/>
          </p:cNvSpPr>
          <p:nvPr userDrawn="1"/>
        </p:nvSpPr>
        <p:spPr>
          <a:xfrm>
            <a:off x="1850471" y="2437170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5C126A-A3D5-A04C-8205-FF319C2E9FAB}"/>
              </a:ext>
            </a:extLst>
          </p:cNvPr>
          <p:cNvSpPr txBox="1">
            <a:spLocks/>
          </p:cNvSpPr>
          <p:nvPr userDrawn="1"/>
        </p:nvSpPr>
        <p:spPr>
          <a:xfrm>
            <a:off x="1850471" y="2668467"/>
            <a:ext cx="1745763" cy="674245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labore et dolore magna et.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D7A3491-5DDC-D346-9E00-F96F44D4D8F2}"/>
              </a:ext>
            </a:extLst>
          </p:cNvPr>
          <p:cNvSpPr txBox="1">
            <a:spLocks/>
          </p:cNvSpPr>
          <p:nvPr userDrawn="1"/>
        </p:nvSpPr>
        <p:spPr>
          <a:xfrm>
            <a:off x="4326172" y="228468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FEBRUARY ’22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80849B0-A846-6E41-A01D-BB4BFFC16515}"/>
              </a:ext>
            </a:extLst>
          </p:cNvPr>
          <p:cNvSpPr txBox="1">
            <a:spLocks/>
          </p:cNvSpPr>
          <p:nvPr userDrawn="1"/>
        </p:nvSpPr>
        <p:spPr>
          <a:xfrm>
            <a:off x="4326172" y="2437170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95554B-45FC-164F-862B-DA6DFDB5C466}"/>
              </a:ext>
            </a:extLst>
          </p:cNvPr>
          <p:cNvSpPr txBox="1">
            <a:spLocks/>
          </p:cNvSpPr>
          <p:nvPr userDrawn="1"/>
        </p:nvSpPr>
        <p:spPr>
          <a:xfrm>
            <a:off x="4326172" y="2668468"/>
            <a:ext cx="1753386" cy="674594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labore</a:t>
            </a:r>
            <a:r>
              <a:rPr lang="en-US" dirty="0">
                <a:solidFill>
                  <a:srgbClr val="414443"/>
                </a:solidFill>
              </a:rPr>
              <a:t> et dolore magna et.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6C81A7-70D8-FD4F-9551-9B26A6AB17A2}"/>
              </a:ext>
            </a:extLst>
          </p:cNvPr>
          <p:cNvSpPr txBox="1">
            <a:spLocks/>
          </p:cNvSpPr>
          <p:nvPr userDrawn="1"/>
        </p:nvSpPr>
        <p:spPr>
          <a:xfrm>
            <a:off x="6667997" y="228468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APRIL ’22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D7D2516-4AA0-8A48-A8D3-4AA49035E149}"/>
              </a:ext>
            </a:extLst>
          </p:cNvPr>
          <p:cNvSpPr txBox="1">
            <a:spLocks/>
          </p:cNvSpPr>
          <p:nvPr userDrawn="1"/>
        </p:nvSpPr>
        <p:spPr>
          <a:xfrm>
            <a:off x="6667997" y="2437170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2558125-C653-4F44-933D-862C0C8DF1D0}"/>
              </a:ext>
            </a:extLst>
          </p:cNvPr>
          <p:cNvSpPr txBox="1">
            <a:spLocks/>
          </p:cNvSpPr>
          <p:nvPr userDrawn="1"/>
        </p:nvSpPr>
        <p:spPr>
          <a:xfrm>
            <a:off x="6667997" y="2668468"/>
            <a:ext cx="1753386" cy="528215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46825BC-5526-5343-A0B7-5EED5734C5C6}"/>
              </a:ext>
            </a:extLst>
          </p:cNvPr>
          <p:cNvSpPr txBox="1">
            <a:spLocks/>
          </p:cNvSpPr>
          <p:nvPr userDrawn="1"/>
        </p:nvSpPr>
        <p:spPr>
          <a:xfrm>
            <a:off x="9176875" y="228468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AUGUST ’22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7FFE3F-8F98-0347-B396-A1D572C9B828}"/>
              </a:ext>
            </a:extLst>
          </p:cNvPr>
          <p:cNvSpPr txBox="1">
            <a:spLocks/>
          </p:cNvSpPr>
          <p:nvPr userDrawn="1"/>
        </p:nvSpPr>
        <p:spPr>
          <a:xfrm>
            <a:off x="9176875" y="2668468"/>
            <a:ext cx="1753386" cy="674594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labore</a:t>
            </a:r>
            <a:r>
              <a:rPr lang="en-US" dirty="0">
                <a:solidFill>
                  <a:srgbClr val="414443"/>
                </a:solidFill>
              </a:rPr>
              <a:t> et dolore magna et.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2A4E15-2BED-A846-86BE-8396968C0E6C}"/>
              </a:ext>
            </a:extLst>
          </p:cNvPr>
          <p:cNvSpPr txBox="1">
            <a:spLocks/>
          </p:cNvSpPr>
          <p:nvPr userDrawn="1"/>
        </p:nvSpPr>
        <p:spPr>
          <a:xfrm>
            <a:off x="9176875" y="2437170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Subhead here</a:t>
            </a:r>
          </a:p>
        </p:txBody>
      </p:sp>
      <p:cxnSp>
        <p:nvCxnSpPr>
          <p:cNvPr id="16" name="Straight Connector 15" descr="I'm the main line in the timeline.">
            <a:extLst>
              <a:ext uri="{FF2B5EF4-FFF2-40B4-BE49-F238E27FC236}">
                <a16:creationId xmlns:a16="http://schemas.microsoft.com/office/drawing/2014/main" id="{9E184FE3-DD67-424C-9280-83C17C6E8FA6}"/>
              </a:ext>
            </a:extLst>
          </p:cNvPr>
          <p:cNvCxnSpPr>
            <a:cxnSpLocks/>
          </p:cNvCxnSpPr>
          <p:nvPr userDrawn="1"/>
        </p:nvCxnSpPr>
        <p:spPr>
          <a:xfrm>
            <a:off x="1122386" y="3862313"/>
            <a:ext cx="9938110" cy="0"/>
          </a:xfrm>
          <a:prstGeom prst="line">
            <a:avLst/>
          </a:prstGeom>
          <a:ln w="22225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 descr="First graphic dot and line connecting the event information to the timeline.">
            <a:extLst>
              <a:ext uri="{FF2B5EF4-FFF2-40B4-BE49-F238E27FC236}">
                <a16:creationId xmlns:a16="http://schemas.microsoft.com/office/drawing/2014/main" id="{A628B4FC-0E8E-6F4E-8540-DD4DCFE1C89E}"/>
              </a:ext>
            </a:extLst>
          </p:cNvPr>
          <p:cNvGrpSpPr/>
          <p:nvPr userDrawn="1"/>
        </p:nvGrpSpPr>
        <p:grpSpPr>
          <a:xfrm>
            <a:off x="1122387" y="3794883"/>
            <a:ext cx="718217" cy="542571"/>
            <a:chOff x="1122387" y="3794883"/>
            <a:chExt cx="718217" cy="54257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718342-7FA9-6246-9E49-28E3F2655FD9}"/>
                </a:ext>
              </a:extLst>
            </p:cNvPr>
            <p:cNvSpPr/>
            <p:nvPr/>
          </p:nvSpPr>
          <p:spPr>
            <a:xfrm>
              <a:off x="1412296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014D48-27EB-784B-BCAA-6DB63A7D199D}"/>
                </a:ext>
              </a:extLst>
            </p:cNvPr>
            <p:cNvCxnSpPr>
              <a:cxnSpLocks/>
            </p:cNvCxnSpPr>
            <p:nvPr/>
          </p:nvCxnSpPr>
          <p:spPr>
            <a:xfrm>
              <a:off x="1475915" y="3912015"/>
              <a:ext cx="0" cy="401665"/>
            </a:xfrm>
            <a:prstGeom prst="line">
              <a:avLst/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51E0E9-3EDE-1A4A-8259-0589CC43F967}"/>
                </a:ext>
              </a:extLst>
            </p:cNvPr>
            <p:cNvCxnSpPr>
              <a:cxnSpLocks/>
            </p:cNvCxnSpPr>
            <p:nvPr/>
          </p:nvCxnSpPr>
          <p:spPr>
            <a:xfrm>
              <a:off x="1122387" y="4337454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 descr="Second graphic dot and line connecting the event information to the timeline.">
            <a:extLst>
              <a:ext uri="{FF2B5EF4-FFF2-40B4-BE49-F238E27FC236}">
                <a16:creationId xmlns:a16="http://schemas.microsoft.com/office/drawing/2014/main" id="{2F9BD56E-95AC-064D-A106-8120818AF7AA}"/>
              </a:ext>
            </a:extLst>
          </p:cNvPr>
          <p:cNvGrpSpPr/>
          <p:nvPr userDrawn="1"/>
        </p:nvGrpSpPr>
        <p:grpSpPr>
          <a:xfrm>
            <a:off x="1840604" y="3397726"/>
            <a:ext cx="718217" cy="532018"/>
            <a:chOff x="1840604" y="3397726"/>
            <a:chExt cx="718217" cy="53201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B6A5106-ADBB-484D-A71E-F26F18206525}"/>
                </a:ext>
              </a:extLst>
            </p:cNvPr>
            <p:cNvCxnSpPr>
              <a:cxnSpLocks/>
            </p:cNvCxnSpPr>
            <p:nvPr/>
          </p:nvCxnSpPr>
          <p:spPr>
            <a:xfrm>
              <a:off x="1840604" y="3407659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DDE620-8CAC-6D4C-B633-D871F24D42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4132" y="3397726"/>
              <a:ext cx="0" cy="401665"/>
            </a:xfrm>
            <a:prstGeom prst="line">
              <a:avLst/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87E061E-F03C-354E-BBE1-2593B6298EE8}"/>
                </a:ext>
              </a:extLst>
            </p:cNvPr>
            <p:cNvSpPr/>
            <p:nvPr/>
          </p:nvSpPr>
          <p:spPr>
            <a:xfrm>
              <a:off x="2130513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 descr="Third graphic dot and line connecting the event information to the timeline.">
            <a:extLst>
              <a:ext uri="{FF2B5EF4-FFF2-40B4-BE49-F238E27FC236}">
                <a16:creationId xmlns:a16="http://schemas.microsoft.com/office/drawing/2014/main" id="{7AB3817D-8E85-714E-B703-B8B4119A30C1}"/>
              </a:ext>
            </a:extLst>
          </p:cNvPr>
          <p:cNvGrpSpPr/>
          <p:nvPr userDrawn="1"/>
        </p:nvGrpSpPr>
        <p:grpSpPr>
          <a:xfrm>
            <a:off x="3352579" y="3794883"/>
            <a:ext cx="780874" cy="542573"/>
            <a:chOff x="3352579" y="3794883"/>
            <a:chExt cx="780874" cy="542573"/>
          </a:xfrm>
        </p:grpSpPr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22BF8E84-12F6-A344-A940-75F1F8B2AAC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78364" y="3944379"/>
              <a:ext cx="429948" cy="356205"/>
            </a:xfrm>
            <a:prstGeom prst="bentConnector3">
              <a:avLst>
                <a:gd name="adj1" fmla="val 45615"/>
              </a:avLst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A6D5A5-1C0D-FB47-9651-F71B9A91AF8D}"/>
                </a:ext>
              </a:extLst>
            </p:cNvPr>
            <p:cNvCxnSpPr>
              <a:cxnSpLocks/>
            </p:cNvCxnSpPr>
            <p:nvPr/>
          </p:nvCxnSpPr>
          <p:spPr>
            <a:xfrm>
              <a:off x="3415236" y="4337454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84FFD3-8B2E-F649-A8DE-76BDE2159D75}"/>
                </a:ext>
              </a:extLst>
            </p:cNvPr>
            <p:cNvSpPr/>
            <p:nvPr/>
          </p:nvSpPr>
          <p:spPr>
            <a:xfrm>
              <a:off x="3352579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 descr="Fourth graphic dot and line connecting the event information to the timeline.">
            <a:extLst>
              <a:ext uri="{FF2B5EF4-FFF2-40B4-BE49-F238E27FC236}">
                <a16:creationId xmlns:a16="http://schemas.microsoft.com/office/drawing/2014/main" id="{E5351829-2066-014A-AC95-4269706E216D}"/>
              </a:ext>
            </a:extLst>
          </p:cNvPr>
          <p:cNvGrpSpPr/>
          <p:nvPr userDrawn="1"/>
        </p:nvGrpSpPr>
        <p:grpSpPr>
          <a:xfrm>
            <a:off x="4309696" y="3385310"/>
            <a:ext cx="718217" cy="532018"/>
            <a:chOff x="4309696" y="3385310"/>
            <a:chExt cx="718217" cy="53201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B259A97-67B7-1947-B18E-EAF8A1628F6E}"/>
                </a:ext>
              </a:extLst>
            </p:cNvPr>
            <p:cNvCxnSpPr>
              <a:cxnSpLocks/>
            </p:cNvCxnSpPr>
            <p:nvPr/>
          </p:nvCxnSpPr>
          <p:spPr>
            <a:xfrm>
              <a:off x="4664993" y="3385310"/>
              <a:ext cx="0" cy="401665"/>
            </a:xfrm>
            <a:prstGeom prst="line">
              <a:avLst/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E9CF5E7-2CF8-EE4F-84AE-FEFB8D4D3838}"/>
                </a:ext>
              </a:extLst>
            </p:cNvPr>
            <p:cNvCxnSpPr>
              <a:cxnSpLocks/>
            </p:cNvCxnSpPr>
            <p:nvPr/>
          </p:nvCxnSpPr>
          <p:spPr>
            <a:xfrm>
              <a:off x="4309696" y="3395243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D28BA0-627E-194D-89A4-E0249F66A86E}"/>
                </a:ext>
              </a:extLst>
            </p:cNvPr>
            <p:cNvSpPr/>
            <p:nvPr/>
          </p:nvSpPr>
          <p:spPr>
            <a:xfrm>
              <a:off x="4601374" y="3782467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 descr="Fifth graphic dot and line connecting the event information to the timeline.">
            <a:extLst>
              <a:ext uri="{FF2B5EF4-FFF2-40B4-BE49-F238E27FC236}">
                <a16:creationId xmlns:a16="http://schemas.microsoft.com/office/drawing/2014/main" id="{0AB572C6-3444-CF4D-8271-F9AE1E0CC20A}"/>
              </a:ext>
            </a:extLst>
          </p:cNvPr>
          <p:cNvGrpSpPr/>
          <p:nvPr userDrawn="1"/>
        </p:nvGrpSpPr>
        <p:grpSpPr>
          <a:xfrm>
            <a:off x="5484554" y="3794883"/>
            <a:ext cx="1325526" cy="542571"/>
            <a:chOff x="5484554" y="3794883"/>
            <a:chExt cx="1325526" cy="542571"/>
          </a:xfrm>
        </p:grpSpPr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C944BF9F-487A-BC49-A867-2B9561E39F3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98835" y="3646232"/>
              <a:ext cx="411480" cy="914400"/>
            </a:xfrm>
            <a:prstGeom prst="bentConnector3">
              <a:avLst>
                <a:gd name="adj1" fmla="val 49610"/>
              </a:avLst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12B175-89C9-C745-B096-BB01124937CF}"/>
                </a:ext>
              </a:extLst>
            </p:cNvPr>
            <p:cNvCxnSpPr>
              <a:cxnSpLocks/>
            </p:cNvCxnSpPr>
            <p:nvPr/>
          </p:nvCxnSpPr>
          <p:spPr>
            <a:xfrm>
              <a:off x="6091863" y="4337454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FBDC2AA-41C2-3743-A672-36196180445A}"/>
                </a:ext>
              </a:extLst>
            </p:cNvPr>
            <p:cNvSpPr/>
            <p:nvPr/>
          </p:nvSpPr>
          <p:spPr>
            <a:xfrm>
              <a:off x="5484554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 descr="Sixth graphic dot and line connecting the event information to the timeline.">
            <a:extLst>
              <a:ext uri="{FF2B5EF4-FFF2-40B4-BE49-F238E27FC236}">
                <a16:creationId xmlns:a16="http://schemas.microsoft.com/office/drawing/2014/main" id="{FF340520-6066-B345-B825-089DFF72A622}"/>
              </a:ext>
            </a:extLst>
          </p:cNvPr>
          <p:cNvGrpSpPr/>
          <p:nvPr userDrawn="1"/>
        </p:nvGrpSpPr>
        <p:grpSpPr>
          <a:xfrm>
            <a:off x="6651521" y="3256518"/>
            <a:ext cx="1201902" cy="673226"/>
            <a:chOff x="6651521" y="3256518"/>
            <a:chExt cx="1201902" cy="673226"/>
          </a:xfrm>
        </p:grpSpPr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DAE8742F-A103-BF41-A9D8-891D144B379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24930" y="3146744"/>
              <a:ext cx="548640" cy="777240"/>
            </a:xfrm>
            <a:prstGeom prst="bentConnector3">
              <a:avLst>
                <a:gd name="adj1" fmla="val 51901"/>
              </a:avLst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A3B8E4-CD12-E144-BB1A-D280B2FD6256}"/>
                </a:ext>
              </a:extLst>
            </p:cNvPr>
            <p:cNvCxnSpPr>
              <a:cxnSpLocks/>
            </p:cNvCxnSpPr>
            <p:nvPr/>
          </p:nvCxnSpPr>
          <p:spPr>
            <a:xfrm>
              <a:off x="6651521" y="3256518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928F04-570B-184F-ADF6-394A3D77C261}"/>
                </a:ext>
              </a:extLst>
            </p:cNvPr>
            <p:cNvSpPr/>
            <p:nvPr/>
          </p:nvSpPr>
          <p:spPr>
            <a:xfrm>
              <a:off x="7718562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 descr="Seventh graphic dot and line connecting the event information to the timeline.">
            <a:extLst>
              <a:ext uri="{FF2B5EF4-FFF2-40B4-BE49-F238E27FC236}">
                <a16:creationId xmlns:a16="http://schemas.microsoft.com/office/drawing/2014/main" id="{140CB88C-A9CD-CB49-8DD2-295E765268D7}"/>
              </a:ext>
            </a:extLst>
          </p:cNvPr>
          <p:cNvGrpSpPr/>
          <p:nvPr userDrawn="1"/>
        </p:nvGrpSpPr>
        <p:grpSpPr>
          <a:xfrm>
            <a:off x="8483354" y="3794883"/>
            <a:ext cx="1329025" cy="542571"/>
            <a:chOff x="8483354" y="3794883"/>
            <a:chExt cx="1329025" cy="542571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7055B517-1D73-FE47-876E-2F1CBD33EF2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01134" y="3646232"/>
              <a:ext cx="411480" cy="914400"/>
            </a:xfrm>
            <a:prstGeom prst="bentConnector3">
              <a:avLst>
                <a:gd name="adj1" fmla="val 49610"/>
              </a:avLst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A86D567-F224-F84B-A0A5-0485DF514803}"/>
                </a:ext>
              </a:extLst>
            </p:cNvPr>
            <p:cNvCxnSpPr>
              <a:cxnSpLocks/>
            </p:cNvCxnSpPr>
            <p:nvPr/>
          </p:nvCxnSpPr>
          <p:spPr>
            <a:xfrm>
              <a:off x="9094162" y="4337454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EC20500-CD00-5247-8292-B3E08DC97F12}"/>
                </a:ext>
              </a:extLst>
            </p:cNvPr>
            <p:cNvSpPr/>
            <p:nvPr/>
          </p:nvSpPr>
          <p:spPr>
            <a:xfrm>
              <a:off x="8483354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 descr="Eighth graphic dot and line connecting the event information to the timeline.">
            <a:extLst>
              <a:ext uri="{FF2B5EF4-FFF2-40B4-BE49-F238E27FC236}">
                <a16:creationId xmlns:a16="http://schemas.microsoft.com/office/drawing/2014/main" id="{2A4B1CB8-2771-7546-AAE8-75632CC34E91}"/>
              </a:ext>
            </a:extLst>
          </p:cNvPr>
          <p:cNvGrpSpPr/>
          <p:nvPr userDrawn="1"/>
        </p:nvGrpSpPr>
        <p:grpSpPr>
          <a:xfrm>
            <a:off x="9160399" y="3399519"/>
            <a:ext cx="1571437" cy="530225"/>
            <a:chOff x="9160399" y="3399519"/>
            <a:chExt cx="1571437" cy="530225"/>
          </a:xfrm>
        </p:grpSpPr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6E92AFE4-6314-054F-A92B-2FE55D42750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885268" y="3033759"/>
              <a:ext cx="411480" cy="1143000"/>
            </a:xfrm>
            <a:prstGeom prst="bentConnector3">
              <a:avLst>
                <a:gd name="adj1" fmla="val 57055"/>
              </a:avLst>
            </a:prstGeom>
            <a:ln w="952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E54265-A42B-404B-A7FA-D489364792DC}"/>
                </a:ext>
              </a:extLst>
            </p:cNvPr>
            <p:cNvCxnSpPr>
              <a:cxnSpLocks/>
            </p:cNvCxnSpPr>
            <p:nvPr/>
          </p:nvCxnSpPr>
          <p:spPr>
            <a:xfrm>
              <a:off x="9160399" y="3407659"/>
              <a:ext cx="718217" cy="0"/>
            </a:xfrm>
            <a:prstGeom prst="line">
              <a:avLst/>
            </a:prstGeom>
            <a:ln w="38100">
              <a:solidFill>
                <a:srgbClr val="BA0C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83F2D0-8C36-5D48-9931-9FC513DB364F}"/>
                </a:ext>
              </a:extLst>
            </p:cNvPr>
            <p:cNvSpPr/>
            <p:nvPr/>
          </p:nvSpPr>
          <p:spPr>
            <a:xfrm>
              <a:off x="10596975" y="3794883"/>
              <a:ext cx="134861" cy="1348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BA0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1B8BC20A-5C83-8640-A50B-280EAAE834BB}"/>
              </a:ext>
            </a:extLst>
          </p:cNvPr>
          <p:cNvSpPr txBox="1">
            <a:spLocks/>
          </p:cNvSpPr>
          <p:nvPr userDrawn="1"/>
        </p:nvSpPr>
        <p:spPr>
          <a:xfrm>
            <a:off x="1122386" y="445523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OCTOBER ’21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ECE96A79-2DBF-B148-B259-7F4BEB644590}"/>
              </a:ext>
            </a:extLst>
          </p:cNvPr>
          <p:cNvSpPr txBox="1">
            <a:spLocks/>
          </p:cNvSpPr>
          <p:nvPr userDrawn="1"/>
        </p:nvSpPr>
        <p:spPr>
          <a:xfrm>
            <a:off x="1122386" y="4607721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CE5B0E8-81C7-6349-98B7-1687FF2E9147}"/>
              </a:ext>
            </a:extLst>
          </p:cNvPr>
          <p:cNvSpPr txBox="1">
            <a:spLocks/>
          </p:cNvSpPr>
          <p:nvPr userDrawn="1"/>
        </p:nvSpPr>
        <p:spPr>
          <a:xfrm>
            <a:off x="1122386" y="4839019"/>
            <a:ext cx="1753386" cy="674594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labore et dolore.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ABA00626-4AEA-1E44-AC25-4EDD77F3CBEE}"/>
              </a:ext>
            </a:extLst>
          </p:cNvPr>
          <p:cNvSpPr txBox="1">
            <a:spLocks/>
          </p:cNvSpPr>
          <p:nvPr userDrawn="1"/>
        </p:nvSpPr>
        <p:spPr>
          <a:xfrm>
            <a:off x="3423473" y="445523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JANUARY ’22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03E3233D-D159-8E40-85EB-340D826827D5}"/>
              </a:ext>
            </a:extLst>
          </p:cNvPr>
          <p:cNvSpPr txBox="1">
            <a:spLocks/>
          </p:cNvSpPr>
          <p:nvPr userDrawn="1"/>
        </p:nvSpPr>
        <p:spPr>
          <a:xfrm>
            <a:off x="3423473" y="4607721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12CE547F-6ABA-EA4E-AF3A-4A50D06BB559}"/>
              </a:ext>
            </a:extLst>
          </p:cNvPr>
          <p:cNvSpPr txBox="1">
            <a:spLocks/>
          </p:cNvSpPr>
          <p:nvPr userDrawn="1"/>
        </p:nvSpPr>
        <p:spPr>
          <a:xfrm>
            <a:off x="3423473" y="4839019"/>
            <a:ext cx="2132140" cy="816264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con sec </a:t>
            </a:r>
            <a:r>
              <a:rPr lang="en-US" dirty="0" err="1">
                <a:solidFill>
                  <a:srgbClr val="414443"/>
                </a:solidFill>
              </a:rPr>
              <a:t>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labore et dolore magna et </a:t>
            </a:r>
            <a:r>
              <a:rPr lang="en-US" dirty="0" err="1">
                <a:solidFill>
                  <a:srgbClr val="414443"/>
                </a:solidFill>
              </a:rPr>
              <a:t>aliqua</a:t>
            </a:r>
            <a:r>
              <a:rPr lang="en-US" dirty="0">
                <a:solidFill>
                  <a:srgbClr val="414443"/>
                </a:solidFill>
              </a:rPr>
              <a:t>. Ut </a:t>
            </a:r>
            <a:r>
              <a:rPr lang="en-US" dirty="0" err="1">
                <a:solidFill>
                  <a:srgbClr val="414443"/>
                </a:solidFill>
              </a:rPr>
              <a:t>enim</a:t>
            </a:r>
            <a:r>
              <a:rPr lang="en-US" dirty="0">
                <a:solidFill>
                  <a:srgbClr val="414443"/>
                </a:solidFill>
              </a:rPr>
              <a:t> ad minim </a:t>
            </a:r>
            <a:r>
              <a:rPr lang="en-US" dirty="0" err="1">
                <a:solidFill>
                  <a:srgbClr val="414443"/>
                </a:solidFill>
              </a:rPr>
              <a:t>veniam</a:t>
            </a:r>
            <a:r>
              <a:rPr lang="en-US" dirty="0">
                <a:solidFill>
                  <a:srgbClr val="414443"/>
                </a:solidFill>
              </a:rPr>
              <a:t>, </a:t>
            </a:r>
            <a:r>
              <a:rPr lang="en-US" dirty="0" err="1">
                <a:solidFill>
                  <a:srgbClr val="414443"/>
                </a:solidFill>
              </a:rPr>
              <a:t>quis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nostrud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831A7F19-65ED-E745-8072-6DC2948E5D45}"/>
              </a:ext>
            </a:extLst>
          </p:cNvPr>
          <p:cNvSpPr txBox="1">
            <a:spLocks/>
          </p:cNvSpPr>
          <p:nvPr userDrawn="1"/>
        </p:nvSpPr>
        <p:spPr>
          <a:xfrm>
            <a:off x="6103314" y="445523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MARCH ’22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FBFE7901-3D48-0548-A36D-610AF44BD442}"/>
              </a:ext>
            </a:extLst>
          </p:cNvPr>
          <p:cNvSpPr txBox="1">
            <a:spLocks/>
          </p:cNvSpPr>
          <p:nvPr userDrawn="1"/>
        </p:nvSpPr>
        <p:spPr>
          <a:xfrm>
            <a:off x="6103314" y="4607721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009ADAAB-7E14-E94E-933B-88F32306121E}"/>
              </a:ext>
            </a:extLst>
          </p:cNvPr>
          <p:cNvSpPr txBox="1">
            <a:spLocks/>
          </p:cNvSpPr>
          <p:nvPr userDrawn="1"/>
        </p:nvSpPr>
        <p:spPr>
          <a:xfrm>
            <a:off x="6103314" y="4839019"/>
            <a:ext cx="2185718" cy="588063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con sec </a:t>
            </a:r>
            <a:r>
              <a:rPr lang="en-US" dirty="0" err="1">
                <a:solidFill>
                  <a:srgbClr val="414443"/>
                </a:solidFill>
              </a:rPr>
              <a:t>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labore</a:t>
            </a:r>
            <a:r>
              <a:rPr lang="en-US" dirty="0">
                <a:solidFill>
                  <a:srgbClr val="414443"/>
                </a:solidFill>
              </a:rPr>
              <a:t> et dolore.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20DE8A7-2905-9D47-910F-A29537F8B85F}"/>
              </a:ext>
            </a:extLst>
          </p:cNvPr>
          <p:cNvSpPr txBox="1">
            <a:spLocks/>
          </p:cNvSpPr>
          <p:nvPr userDrawn="1"/>
        </p:nvSpPr>
        <p:spPr>
          <a:xfrm>
            <a:off x="9110638" y="4455230"/>
            <a:ext cx="1753386" cy="14676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0" b="1" i="0" kern="1200">
                <a:solidFill>
                  <a:schemeClr val="accent1"/>
                </a:solidFill>
                <a:latin typeface="Buckeye Sans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BA0C2F"/>
                </a:solidFill>
                <a:latin typeface="Buckeye Sans 2 ExtraBold" pitchFamily="2" charset="77"/>
              </a:rPr>
              <a:t>JUNE ’22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C757423-48EB-CC46-975E-B65F7B9FCBC6}"/>
              </a:ext>
            </a:extLst>
          </p:cNvPr>
          <p:cNvSpPr txBox="1">
            <a:spLocks/>
          </p:cNvSpPr>
          <p:nvPr userDrawn="1"/>
        </p:nvSpPr>
        <p:spPr>
          <a:xfrm>
            <a:off x="9110638" y="4607721"/>
            <a:ext cx="1753386" cy="2256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b="1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Subhead here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778D42-8F84-2F4A-B8DD-C3739AA7399D}"/>
              </a:ext>
            </a:extLst>
          </p:cNvPr>
          <p:cNvSpPr txBox="1">
            <a:spLocks/>
          </p:cNvSpPr>
          <p:nvPr userDrawn="1"/>
        </p:nvSpPr>
        <p:spPr>
          <a:xfrm>
            <a:off x="9110638" y="4839019"/>
            <a:ext cx="2059870" cy="816264"/>
          </a:xfrm>
          <a:prstGeom prst="rect">
            <a:avLst/>
          </a:prstGeom>
        </p:spPr>
        <p:txBody>
          <a:bodyPr lIns="0" tIns="0" rIns="0" bIns="0" numCol="1" spcCol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000" b="0" i="0" kern="1200">
                <a:solidFill>
                  <a:schemeClr val="accent3"/>
                </a:solidFill>
                <a:latin typeface="Buckey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4443"/>
                </a:solidFill>
              </a:rPr>
              <a:t>Lorem ipsum dolor sit </a:t>
            </a:r>
            <a:r>
              <a:rPr lang="en-US" dirty="0" err="1">
                <a:solidFill>
                  <a:srgbClr val="414443"/>
                </a:solidFill>
              </a:rPr>
              <a:t>amet</a:t>
            </a:r>
            <a:r>
              <a:rPr lang="en-US" dirty="0">
                <a:solidFill>
                  <a:srgbClr val="414443"/>
                </a:solidFill>
              </a:rPr>
              <a:t>, mag </a:t>
            </a:r>
            <a:r>
              <a:rPr lang="en-US" dirty="0" err="1">
                <a:solidFill>
                  <a:srgbClr val="414443"/>
                </a:solidFill>
              </a:rPr>
              <a:t>consectetur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adipiscing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elit</a:t>
            </a:r>
            <a:r>
              <a:rPr lang="en-US" dirty="0">
                <a:solidFill>
                  <a:srgbClr val="414443"/>
                </a:solidFill>
              </a:rPr>
              <a:t>, sed do </a:t>
            </a:r>
            <a:r>
              <a:rPr lang="en-US" dirty="0" err="1">
                <a:solidFill>
                  <a:srgbClr val="414443"/>
                </a:solidFill>
              </a:rPr>
              <a:t>eiusmod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tempor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incididunt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ut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labore</a:t>
            </a:r>
            <a:r>
              <a:rPr lang="en-US" dirty="0">
                <a:solidFill>
                  <a:srgbClr val="414443"/>
                </a:solidFill>
              </a:rPr>
              <a:t> et dolore magna et </a:t>
            </a:r>
            <a:r>
              <a:rPr lang="en-US" dirty="0" err="1">
                <a:solidFill>
                  <a:srgbClr val="414443"/>
                </a:solidFill>
              </a:rPr>
              <a:t>aliqua</a:t>
            </a:r>
            <a:r>
              <a:rPr lang="en-US" dirty="0">
                <a:solidFill>
                  <a:srgbClr val="414443"/>
                </a:solidFill>
              </a:rPr>
              <a:t>. Ut </a:t>
            </a:r>
            <a:r>
              <a:rPr lang="en-US" dirty="0" err="1">
                <a:solidFill>
                  <a:srgbClr val="414443"/>
                </a:solidFill>
              </a:rPr>
              <a:t>enim</a:t>
            </a:r>
            <a:r>
              <a:rPr lang="en-US" dirty="0">
                <a:solidFill>
                  <a:srgbClr val="414443"/>
                </a:solidFill>
              </a:rPr>
              <a:t> ad minim </a:t>
            </a:r>
            <a:r>
              <a:rPr lang="en-US" dirty="0" err="1">
                <a:solidFill>
                  <a:srgbClr val="414443"/>
                </a:solidFill>
              </a:rPr>
              <a:t>veniam</a:t>
            </a:r>
            <a:r>
              <a:rPr lang="en-US" dirty="0">
                <a:solidFill>
                  <a:srgbClr val="414443"/>
                </a:solidFill>
              </a:rPr>
              <a:t> </a:t>
            </a:r>
            <a:r>
              <a:rPr lang="en-US" dirty="0" err="1">
                <a:solidFill>
                  <a:srgbClr val="414443"/>
                </a:solidFill>
              </a:rPr>
              <a:t>nostrud</a:t>
            </a:r>
            <a:r>
              <a:rPr lang="en-US" dirty="0">
                <a:solidFill>
                  <a:srgbClr val="414443"/>
                </a:solidFill>
              </a:rPr>
              <a:t>.</a:t>
            </a:r>
          </a:p>
        </p:txBody>
      </p:sp>
      <p:sp>
        <p:nvSpPr>
          <p:cNvPr id="66" name="Title Placeholder 1">
            <a:extLst>
              <a:ext uri="{FF2B5EF4-FFF2-40B4-BE49-F238E27FC236}">
                <a16:creationId xmlns:a16="http://schemas.microsoft.com/office/drawing/2014/main" id="{CE81807E-5BBA-2847-B200-B950F138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108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8119655D-0422-3244-9805-4915F88AB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Buckeye Sa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AFA504-2DF0-B54A-9E38-6A5EBBA38477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rgbClr val="A2AAAD"/>
                </a:solidFill>
                <a:latin typeface="Buckeye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AC0843-F11F-334E-A50E-F2552B5C7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712B3-8E76-CF4F-AC2B-10F0FFBE3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D528F-DBB4-5148-BEEC-A86D84E7E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4CC317-614B-7645-8A61-472DA77510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361" y="363538"/>
            <a:ext cx="5417546" cy="5580062"/>
          </a:xfrm>
          <a:solidFill>
            <a:srgbClr val="BFC6CB"/>
          </a:solidFill>
          <a:ln w="254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Drag picture to placeholder or icon to add.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CFCFE2C-E9F0-7640-A50A-77AAE9046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2483216"/>
            <a:ext cx="4572488" cy="3670057"/>
          </a:xfrm>
        </p:spPr>
        <p:txBody>
          <a:bodyPr numCol="1" spc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35B93F5-40CF-894D-A7FA-6C4A2372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4525596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70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Multiple Phot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3319152D-74C0-9F40-8B34-C0C0FFAC7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6822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Buckeye Sans" pitchFamily="2" charset="77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DFC53-22EA-C146-8237-17326C82C7AE}"/>
              </a:ext>
            </a:extLst>
          </p:cNvPr>
          <p:cNvSpPr txBox="1">
            <a:spLocks/>
          </p:cNvSpPr>
          <p:nvPr userDrawn="1"/>
        </p:nvSpPr>
        <p:spPr>
          <a:xfrm>
            <a:off x="466438" y="6054533"/>
            <a:ext cx="49737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rgbClr val="A2AAAD"/>
                </a:solidFill>
                <a:latin typeface="Buckeye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718A4A-FBD0-D248-8146-E87FB8BB5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A0083-233C-4F4D-A523-02D9AD4D0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1B6146-38BC-9345-B3B8-689214002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0A2CFE2F-14D5-364C-BFC4-CD3B690328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51545" y="3429000"/>
            <a:ext cx="2600428" cy="2429540"/>
          </a:xfrm>
          <a:solidFill>
            <a:srgbClr val="BFC6CB"/>
          </a:solidFill>
          <a:ln w="254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Drag picture to placeholder or icon to add.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B736BB0-367D-824F-974F-BE6450E61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0994" y="3428999"/>
            <a:ext cx="2504225" cy="2418907"/>
          </a:xfrm>
          <a:solidFill>
            <a:srgbClr val="BFC6CB"/>
          </a:solidFill>
          <a:ln w="254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Drag picture to placeholder or icon to add.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4CC317-614B-7645-8A61-472DA77510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0994" y="363538"/>
            <a:ext cx="5194262" cy="2989262"/>
          </a:xfrm>
          <a:solidFill>
            <a:srgbClr val="BFC6CB"/>
          </a:solidFill>
          <a:ln w="25400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Drag picture to placeholder or icon to add.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CFCFE2C-E9F0-7640-A50A-77AAE9046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483216"/>
            <a:ext cx="4572488" cy="3670057"/>
          </a:xfrm>
        </p:spPr>
        <p:txBody>
          <a:bodyPr numCol="1" spc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35B93F5-40CF-894D-A7FA-6C4A2372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143000"/>
            <a:ext cx="4525596" cy="626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69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Slide"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DC94B5C-1A95-2448-9ECA-03F722F0D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aseline="0"/>
            </a:lvl1pPr>
          </a:lstStyle>
          <a:p>
            <a:r>
              <a:rPr lang="en-US" dirty="0"/>
              <a:t>Full Photo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191AF6-DA4B-9E4A-8FC3-137B40CB5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4CC317-614B-7645-8A61-472DA77510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rgbClr val="BFC6CB"/>
          </a:solidFill>
          <a:ln w="50800">
            <a:noFill/>
            <a:miter lim="800000"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Drag picture to placeholder or icon to add.</a:t>
            </a:r>
          </a:p>
        </p:txBody>
      </p:sp>
    </p:spTree>
    <p:extLst>
      <p:ext uri="{BB962C8B-B14F-4D97-AF65-F5344CB8AC3E}">
        <p14:creationId xmlns:p14="http://schemas.microsoft.com/office/powerpoint/2010/main" val="2050949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28E6C65-23C3-024F-BA7F-2E8DE5A49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512" y="278384"/>
            <a:ext cx="11692180" cy="6308301"/>
          </a:xfrm>
          <a:custGeom>
            <a:avLst/>
            <a:gdLst>
              <a:gd name="connsiteX0" fmla="*/ 0 w 11430000"/>
              <a:gd name="connsiteY0" fmla="*/ 0 h 5410200"/>
              <a:gd name="connsiteX1" fmla="*/ 11430000 w 11430000"/>
              <a:gd name="connsiteY1" fmla="*/ 0 h 5410200"/>
              <a:gd name="connsiteX2" fmla="*/ 11430000 w 11430000"/>
              <a:gd name="connsiteY2" fmla="*/ 4616247 h 5410200"/>
              <a:gd name="connsiteX3" fmla="*/ 10636046 w 11430000"/>
              <a:gd name="connsiteY3" fmla="*/ 5410200 h 5410200"/>
              <a:gd name="connsiteX4" fmla="*/ 0 w 11430000"/>
              <a:gd name="connsiteY4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0" h="5410200">
                <a:moveTo>
                  <a:pt x="0" y="0"/>
                </a:moveTo>
                <a:lnTo>
                  <a:pt x="11430000" y="0"/>
                </a:lnTo>
                <a:lnTo>
                  <a:pt x="11430000" y="4616247"/>
                </a:lnTo>
                <a:lnTo>
                  <a:pt x="10636046" y="5410200"/>
                </a:lnTo>
                <a:lnTo>
                  <a:pt x="0" y="541020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Buckeye Sans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635921-F332-D448-996D-BDF068C9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779020"/>
            <a:ext cx="887569" cy="0"/>
          </a:xfrm>
          <a:prstGeom prst="line">
            <a:avLst/>
          </a:prstGeom>
          <a:ln w="101600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6EA272-B54B-A847-875E-52D0711F2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8" y="485902"/>
            <a:ext cx="1414272" cy="422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66753-5A1A-754C-B96F-4118EE0D4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414130" y="6387234"/>
            <a:ext cx="9527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BFC6CB"/>
                </a:solidFill>
                <a:latin typeface="Buckeye Sans 2 ExtraBold" pitchFamily="2" charset="77"/>
              </a:rPr>
              <a:t>THE OHIO STATE UNIVERSITY COLLEGE OF FOOD, AGRICULTURAL, AND ENVIRONMENTAL SCIENCES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986FC63-ACD6-4B4C-ADB3-9FC4E559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6265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82517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1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0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DAD8E31-E859-692C-0A00-2A3ED4E27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C3C21-0B18-39F9-7C3A-E29815E687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795" y="2447568"/>
            <a:ext cx="3161395" cy="16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92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49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4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3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6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0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21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27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7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5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AE6FCF-DBF6-CBD4-CEE3-CE3E56D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13519-3E4C-5F97-808A-5C954D8E3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4656" y="4712359"/>
            <a:ext cx="1615328" cy="857782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7C5990A4-E168-1967-0B10-3ACB801A7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0" y="2133600"/>
            <a:ext cx="5410200" cy="871008"/>
          </a:xfrm>
        </p:spPr>
        <p:txBody>
          <a:bodyPr anchor="ctr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66153E2-7627-394D-6085-270C5624D7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7200" y="3043768"/>
            <a:ext cx="4191000" cy="838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lnSpc>
                <a:spcPct val="120000"/>
              </a:lnSpc>
            </a:pPr>
            <a:r>
              <a:rPr lang="en-US" sz="2000" b="1" i="0" dirty="0"/>
              <a:t>Speaker Title</a:t>
            </a:r>
            <a:br>
              <a:rPr lang="en-US" sz="2000" b="1" i="0" dirty="0"/>
            </a:br>
            <a:endParaRPr lang="en-US" sz="2000" b="1" i="0" dirty="0"/>
          </a:p>
        </p:txBody>
      </p:sp>
    </p:spTree>
    <p:extLst>
      <p:ext uri="{BB962C8B-B14F-4D97-AF65-F5344CB8AC3E}">
        <p14:creationId xmlns:p14="http://schemas.microsoft.com/office/powerpoint/2010/main" val="173978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94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06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56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9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90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09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81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66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25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AE6FCF-DBF6-CBD4-CEE3-CE3E56D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0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16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524000"/>
            <a:ext cx="10972800" cy="0"/>
          </a:xfrm>
          <a:prstGeom prst="line">
            <a:avLst/>
          </a:prstGeom>
          <a:ln w="76200">
            <a:solidFill>
              <a:srgbClr val="2B5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072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06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44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2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4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8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19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9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AE6FCF-DBF6-CBD4-CEE3-CE3E56D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13519-3E4C-5F97-808A-5C954D8E3F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4656" y="4712359"/>
            <a:ext cx="1615328" cy="857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091D1-8A6E-FE78-88FF-FBC0F47F69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94445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4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81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5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2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0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9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0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4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4CF3A-0391-EEAE-D322-375795B4A9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46" y="5805514"/>
            <a:ext cx="1615328" cy="8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1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5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8" y="0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1C9C5248-D6C7-7625-7F90-E79007F29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3942831" cy="1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13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9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F4107-CF69-3311-4434-DA2BD4C0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D2682-1DF4-CCB5-7B81-8C5825F80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815D-1FEE-066A-67DF-52DD133B6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B31A-0C94-4E62-8758-BB859D5B3E2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A3965-A34C-3A90-5BAD-210A670C8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4D1D6-112D-DB9F-66D4-35A656D5B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6277D-B64D-4088-B75D-F41F934F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8" r:id="rId5"/>
    <p:sldLayoutId id="2147483655" r:id="rId6"/>
    <p:sldLayoutId id="2147483652" r:id="rId7"/>
    <p:sldLayoutId id="2147483656" r:id="rId8"/>
    <p:sldLayoutId id="2147483653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3F026-F013-5949-97C9-E815084B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22325"/>
            <a:ext cx="10515600" cy="757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Buckeye Serif Slide Title – 44 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63D92-DBE9-2F48-BD8C-0BE4E19BF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825625"/>
            <a:ext cx="10515600" cy="1831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Buckeye Sans Bold Subheads – 28 pt.</a:t>
            </a:r>
          </a:p>
          <a:p>
            <a:pPr lvl="1"/>
            <a:r>
              <a:rPr lang="en-US" dirty="0"/>
              <a:t>Buckeye Sans Body Copy – 24 pt.</a:t>
            </a:r>
          </a:p>
          <a:p>
            <a:pPr lvl="2"/>
            <a:r>
              <a:rPr lang="en-US" dirty="0"/>
              <a:t>Buckeye Sans Content Title – 20 pt.</a:t>
            </a:r>
          </a:p>
          <a:p>
            <a:pPr lvl="3"/>
            <a:r>
              <a:rPr lang="en-US" dirty="0"/>
              <a:t>Buckeye Sans Content Text – 18 pt.</a:t>
            </a:r>
          </a:p>
          <a:p>
            <a:pPr lvl="4"/>
            <a:r>
              <a:rPr lang="en-US" dirty="0"/>
              <a:t>Buckeye Sans Chart Content – 16 pt.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E3978-97E0-9448-9201-A2D4DF85005E}"/>
              </a:ext>
            </a:extLst>
          </p:cNvPr>
          <p:cNvSpPr/>
          <p:nvPr userDrawn="1"/>
        </p:nvSpPr>
        <p:spPr>
          <a:xfrm>
            <a:off x="723900" y="4074289"/>
            <a:ext cx="1592484" cy="61345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0C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6AC8A-19FC-1B41-BFFF-70E566E4BDBF}"/>
              </a:ext>
            </a:extLst>
          </p:cNvPr>
          <p:cNvSpPr/>
          <p:nvPr userDrawn="1"/>
        </p:nvSpPr>
        <p:spPr>
          <a:xfrm>
            <a:off x="723900" y="4800600"/>
            <a:ext cx="1592484" cy="613458"/>
          </a:xfrm>
          <a:prstGeom prst="rect">
            <a:avLst/>
          </a:prstGeom>
          <a:solidFill>
            <a:srgbClr val="414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E5CBFA-C861-9A4C-91EB-960BF5379EFA}"/>
              </a:ext>
            </a:extLst>
          </p:cNvPr>
          <p:cNvSpPr/>
          <p:nvPr userDrawn="1"/>
        </p:nvSpPr>
        <p:spPr>
          <a:xfrm>
            <a:off x="723900" y="5562600"/>
            <a:ext cx="1592484" cy="613458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B4553-22D1-F74A-9736-55AC86E3465D}"/>
              </a:ext>
            </a:extLst>
          </p:cNvPr>
          <p:cNvSpPr/>
          <p:nvPr userDrawn="1"/>
        </p:nvSpPr>
        <p:spPr>
          <a:xfrm>
            <a:off x="2476500" y="4074289"/>
            <a:ext cx="1592484" cy="613458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EE75C8-C12E-E644-A0E9-A5964A28C72B}"/>
              </a:ext>
            </a:extLst>
          </p:cNvPr>
          <p:cNvSpPr/>
          <p:nvPr userDrawn="1"/>
        </p:nvSpPr>
        <p:spPr>
          <a:xfrm>
            <a:off x="2476500" y="4800600"/>
            <a:ext cx="1592484" cy="613458"/>
          </a:xfrm>
          <a:prstGeom prst="rect">
            <a:avLst/>
          </a:prstGeom>
          <a:solidFill>
            <a:srgbClr val="BF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88B48-0046-B647-BAFC-67810D7621A8}"/>
              </a:ext>
            </a:extLst>
          </p:cNvPr>
          <p:cNvSpPr/>
          <p:nvPr userDrawn="1"/>
        </p:nvSpPr>
        <p:spPr>
          <a:xfrm>
            <a:off x="2476500" y="5562600"/>
            <a:ext cx="1592484" cy="613458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80D94-FCCD-DA48-914A-796555BD0653}"/>
              </a:ext>
            </a:extLst>
          </p:cNvPr>
          <p:cNvSpPr/>
          <p:nvPr userDrawn="1"/>
        </p:nvSpPr>
        <p:spPr>
          <a:xfrm>
            <a:off x="4717166" y="4074289"/>
            <a:ext cx="1592484" cy="613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F7B0B-1F6F-6546-92D5-FBD7A96BCCAF}"/>
              </a:ext>
            </a:extLst>
          </p:cNvPr>
          <p:cNvSpPr/>
          <p:nvPr userDrawn="1"/>
        </p:nvSpPr>
        <p:spPr>
          <a:xfrm>
            <a:off x="4717166" y="4800600"/>
            <a:ext cx="1592484" cy="6134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36B3AD-C51C-D447-B1C3-5DB9A79FE5A4}"/>
              </a:ext>
            </a:extLst>
          </p:cNvPr>
          <p:cNvSpPr/>
          <p:nvPr userDrawn="1"/>
        </p:nvSpPr>
        <p:spPr>
          <a:xfrm>
            <a:off x="4717166" y="5562600"/>
            <a:ext cx="1592484" cy="613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4D259-C779-8640-BB47-CB2EE84ABA9D}"/>
              </a:ext>
            </a:extLst>
          </p:cNvPr>
          <p:cNvSpPr/>
          <p:nvPr userDrawn="1"/>
        </p:nvSpPr>
        <p:spPr>
          <a:xfrm>
            <a:off x="6469766" y="4074289"/>
            <a:ext cx="1592484" cy="613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D122BD-41D2-5A47-9E6B-932D77B9CCBA}"/>
              </a:ext>
            </a:extLst>
          </p:cNvPr>
          <p:cNvSpPr/>
          <p:nvPr userDrawn="1"/>
        </p:nvSpPr>
        <p:spPr>
          <a:xfrm>
            <a:off x="6469766" y="4800600"/>
            <a:ext cx="1592484" cy="613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3C191A-8D6C-DB44-8309-934AA47D884B}"/>
              </a:ext>
            </a:extLst>
          </p:cNvPr>
          <p:cNvSpPr/>
          <p:nvPr userDrawn="1"/>
        </p:nvSpPr>
        <p:spPr>
          <a:xfrm>
            <a:off x="6469766" y="5562600"/>
            <a:ext cx="1592484" cy="6134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14443"/>
          </a:solidFill>
          <a:latin typeface="Buckeye Serif 2 Black" pitchFamily="2" charset="77"/>
          <a:ea typeface="Buckeye Serif 2 Black" pitchFamily="2" charset="77"/>
          <a:cs typeface="+mj-cs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000"/>
        </a:spcBef>
        <a:buClr>
          <a:srgbClr val="BA0C2F"/>
        </a:buClr>
        <a:buFont typeface="Arial" panose="020B0604020202020204" pitchFamily="34" charset="0"/>
        <a:buChar char="•"/>
        <a:tabLst/>
        <a:defRPr sz="2800" b="1" i="0" kern="1200">
          <a:solidFill>
            <a:srgbClr val="414443"/>
          </a:solidFill>
          <a:latin typeface="Buckeye Sans 2" pitchFamily="2" charset="77"/>
          <a:ea typeface="+mn-ea"/>
          <a:cs typeface="+mn-cs"/>
        </a:defRPr>
      </a:lvl1pPr>
      <a:lvl2pPr marL="233363" indent="-22225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tabLst/>
        <a:defRPr sz="2400" b="0" i="0" kern="1200">
          <a:solidFill>
            <a:srgbClr val="414443"/>
          </a:solidFill>
          <a:latin typeface="Buckeye Sans" pitchFamily="2" charset="77"/>
          <a:ea typeface="+mn-ea"/>
          <a:cs typeface="+mn-cs"/>
        </a:defRPr>
      </a:lvl2pPr>
      <a:lvl3pPr marL="233363" indent="-22225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tabLst/>
        <a:defRPr sz="2000" b="0" i="0" kern="1200">
          <a:solidFill>
            <a:srgbClr val="414443"/>
          </a:solidFill>
          <a:latin typeface="Buckeye Sans" pitchFamily="2" charset="77"/>
          <a:ea typeface="+mn-ea"/>
          <a:cs typeface="+mn-cs"/>
        </a:defRPr>
      </a:lvl3pPr>
      <a:lvl4pPr marL="234950" indent="-223838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tabLst/>
        <a:defRPr sz="1800" b="0" i="0" kern="1200">
          <a:solidFill>
            <a:srgbClr val="414443"/>
          </a:solidFill>
          <a:latin typeface="Buckeye Sans 2" pitchFamily="2" charset="77"/>
          <a:ea typeface="+mn-ea"/>
          <a:cs typeface="+mn-cs"/>
        </a:defRPr>
      </a:lvl4pPr>
      <a:lvl5pPr marL="233363" indent="-22225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tabLst/>
        <a:defRPr sz="1600" b="0" i="0" kern="1200">
          <a:solidFill>
            <a:srgbClr val="414443"/>
          </a:solidFill>
          <a:latin typeface="Buckeye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28">
          <p15:clr>
            <a:srgbClr val="F26B43"/>
          </p15:clr>
        </p15:guide>
        <p15:guide id="2" pos="75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FA0D6-7ADE-4B85-8232-6214FA1F0064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1A74C-BED9-4E20-B12F-C687B06D88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1524000"/>
            <a:ext cx="10972800" cy="0"/>
          </a:xfrm>
          <a:prstGeom prst="line">
            <a:avLst/>
          </a:prstGeom>
          <a:ln w="76200">
            <a:solidFill>
              <a:srgbClr val="2B5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6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74036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0.jpeg"/><Relationship Id="rId4" Type="http://schemas.openxmlformats.org/officeDocument/2006/relationships/image" Target="../media/image43.pn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6.svg"/><Relationship Id="rId7" Type="http://schemas.openxmlformats.org/officeDocument/2006/relationships/image" Target="../media/image8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6.svg"/><Relationship Id="rId7" Type="http://schemas.openxmlformats.org/officeDocument/2006/relationships/image" Target="../media/image90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6.svg"/><Relationship Id="rId7" Type="http://schemas.openxmlformats.org/officeDocument/2006/relationships/image" Target="../media/image92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1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6.svg"/><Relationship Id="rId7" Type="http://schemas.openxmlformats.org/officeDocument/2006/relationships/image" Target="../media/image9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5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9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6.svg"/><Relationship Id="rId7" Type="http://schemas.openxmlformats.org/officeDocument/2006/relationships/image" Target="../media/image8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7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90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C352-9AC7-B185-9FEC-504B11A0C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55" y="1729612"/>
            <a:ext cx="9897979" cy="945470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CULTIVATOR BREAKFAST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E1A7D-F5CC-F32A-959C-EC9C41B5A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715" y="3016578"/>
            <a:ext cx="7916025" cy="474948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E6572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Round Table Meeting June 2024</a:t>
            </a:r>
            <a:endParaRPr lang="en-US" sz="3600" dirty="0">
              <a:solidFill>
                <a:srgbClr val="E65725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4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Goals of the Horseradish Breeding Program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1752600"/>
            <a:ext cx="40386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develop Horseradish varieties with increased Internal Root Discoloration complex resistance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quality (smooth)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yielding roots that produced high numbers of 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08B58-5BCD-48F9-AF38-4E1322A51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2" r="15336" b="3"/>
          <a:stretch/>
        </p:blipFill>
        <p:spPr>
          <a:xfrm>
            <a:off x="6179618" y="17526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082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0" y="3124200"/>
            <a:ext cx="4017696" cy="830997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743C2-DA2A-E643-9D01-F5C9E5A78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147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3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02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6F2B539-127F-CF68-3A8B-F733E19E7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7" y="1602329"/>
            <a:ext cx="2739218" cy="2739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832" y="1902813"/>
            <a:ext cx="6424960" cy="871008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rgbClr val="012169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Stephanie Gripp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8832" y="2971938"/>
            <a:ext cx="6299317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0" u="none" strike="noStrike" dirty="0">
                <a:solidFill>
                  <a:srgbClr val="E65725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Oklahoma State University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3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CCD8-ECA6-B51B-401C-98BC33DE7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8BAA00"/>
                </a:solidFill>
                <a:ea typeface="+mj-lt"/>
                <a:cs typeface="+mj-lt"/>
              </a:rPr>
              <a:t>Political Capital in Rural SW Oklahoma</a:t>
            </a:r>
            <a:endParaRPr lang="en-US" sz="3200" dirty="0">
              <a:ea typeface="+mj-lt"/>
              <a:cs typeface="+mj-lt"/>
            </a:endParaRPr>
          </a:p>
          <a:p>
            <a:r>
              <a:rPr lang="en-US" sz="3200" dirty="0">
                <a:solidFill>
                  <a:srgbClr val="8BAA00"/>
                </a:solidFill>
                <a:ea typeface="+mj-lt"/>
                <a:cs typeface="+mj-lt"/>
              </a:rPr>
              <a:t>Political Capital in Rural SW Oklahoma</a:t>
            </a:r>
            <a:endParaRPr lang="en-US" sz="3200" dirty="0">
              <a:ea typeface="+mj-lt"/>
              <a:cs typeface="+mj-lt"/>
            </a:endParaRPr>
          </a:p>
          <a:p>
            <a:r>
              <a:rPr lang="en-US" dirty="0"/>
              <a:t>Political Capital in</a:t>
            </a:r>
            <a:br>
              <a:rPr lang="en-US" dirty="0"/>
            </a:br>
            <a:r>
              <a:rPr lang="en-US" dirty="0"/>
              <a:t>Harmon Co.,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C2F1-832D-3E38-071F-E356D47592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Stephanie Gripp</a:t>
            </a:r>
          </a:p>
        </p:txBody>
      </p:sp>
      <p:pic>
        <p:nvPicPr>
          <p:cNvPr id="5" name="Picture Placeholder 9" descr="A painted brick wall with flowers and text&#10;&#10;Description automatically generated">
            <a:extLst>
              <a:ext uri="{FF2B5EF4-FFF2-40B4-BE49-F238E27FC236}">
                <a16:creationId xmlns:a16="http://schemas.microsoft.com/office/drawing/2014/main" id="{2ADA902C-E87D-7A06-5E93-B9250D45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1" t="22988" r="6547" b="9483"/>
          <a:stretch/>
        </p:blipFill>
        <p:spPr>
          <a:xfrm>
            <a:off x="6740339" y="2035039"/>
            <a:ext cx="5449240" cy="3950877"/>
          </a:xfrm>
          <a:prstGeom prst="rect">
            <a:avLst/>
          </a:prstGeom>
        </p:spPr>
      </p:pic>
      <p:pic>
        <p:nvPicPr>
          <p:cNvPr id="7" name="Picture 6" descr="A field of wheat with a bridge in the background&#10;&#10;Description automatically generated">
            <a:extLst>
              <a:ext uri="{FF2B5EF4-FFF2-40B4-BE49-F238E27FC236}">
                <a16:creationId xmlns:a16="http://schemas.microsoft.com/office/drawing/2014/main" id="{EFBB4F9C-50BD-0942-3277-8E56037A1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13" t="-105" r="-222" b="-143"/>
          <a:stretch/>
        </p:blipFill>
        <p:spPr>
          <a:xfrm>
            <a:off x="-23663" y="2042278"/>
            <a:ext cx="1523828" cy="3945935"/>
          </a:xfrm>
          <a:prstGeom prst="rect">
            <a:avLst/>
          </a:prstGeom>
        </p:spPr>
      </p:pic>
      <p:pic>
        <p:nvPicPr>
          <p:cNvPr id="9" name="Picture 8" descr="A cow standing in a field of flowers&#10;&#10;Description automatically generated">
            <a:extLst>
              <a:ext uri="{FF2B5EF4-FFF2-40B4-BE49-F238E27FC236}">
                <a16:creationId xmlns:a16="http://schemas.microsoft.com/office/drawing/2014/main" id="{BB094725-55F3-F9D0-93F0-70464E832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08" t="4" r="32917" b="690"/>
          <a:stretch/>
        </p:blipFill>
        <p:spPr>
          <a:xfrm>
            <a:off x="-30489" y="2048591"/>
            <a:ext cx="1537499" cy="39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D9E4-EE73-41CE-DAB6-2C0581D5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dirty="0"/>
              <a:t>Stephanie Gripp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DADCE099-9194-272B-5932-97EA7E7F18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582" r="12081" b="-1"/>
          <a:stretch/>
        </p:blipFill>
        <p:spPr>
          <a:xfrm>
            <a:off x="1409700" y="1556281"/>
            <a:ext cx="4610099" cy="462068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8793-6647-173E-0433-17A19F726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8583" y="1556281"/>
            <a:ext cx="4917936" cy="4620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Student at Oklahoma State University </a:t>
            </a:r>
            <a:endParaRPr lang="en-US"/>
          </a:p>
          <a:p>
            <a:pPr marL="210185" indent="-210185"/>
            <a:r>
              <a:rPr lang="en-US" dirty="0"/>
              <a:t>M.S. in International Agriculture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200" dirty="0"/>
              <a:t>Focus on Rural Development &amp;  Entrepreneurship</a:t>
            </a:r>
          </a:p>
          <a:p>
            <a:pPr marL="210185" indent="-210185"/>
            <a:r>
              <a:rPr lang="en-US" dirty="0"/>
              <a:t>2023 B.S. in Animal Science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200" dirty="0"/>
              <a:t>Minors in Law/Legal Studies &amp; Agribusiness </a:t>
            </a:r>
          </a:p>
          <a:p>
            <a:pPr marL="210185" indent="-210185"/>
            <a:r>
              <a:rPr lang="en-US" dirty="0"/>
              <a:t>2021 Rural Renewal Initiative Rural  Scholar under Dr. Kristin Olofsson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526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33A0-8992-8786-55EF-6625B885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982" y="657087"/>
            <a:ext cx="9371949" cy="1183566"/>
          </a:xfrm>
        </p:spPr>
        <p:txBody>
          <a:bodyPr anchor="b">
            <a:normAutofit/>
          </a:bodyPr>
          <a:lstStyle/>
          <a:p>
            <a:pPr algn="ctr"/>
            <a:r>
              <a:rPr lang="en-US" sz="3100"/>
              <a:t>How do rural community members view their political capital and relationships with political leaders?</a:t>
            </a: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6AAC402D-33BD-A2D1-9DB7-BBD01D7281B7}"/>
              </a:ext>
            </a:extLst>
          </p:cNvPr>
          <p:cNvGraphicFramePr/>
          <p:nvPr/>
        </p:nvGraphicFramePr>
        <p:xfrm>
          <a:off x="821718" y="1084148"/>
          <a:ext cx="10552521" cy="546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7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dirty="0"/>
              <a:t>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sz="2400" dirty="0"/>
              <a:t>20 interviews conducted </a:t>
            </a:r>
          </a:p>
          <a:p>
            <a:pPr marL="210185" indent="-210185"/>
            <a:r>
              <a:rPr lang="en-US" sz="2400" dirty="0"/>
              <a:t>Harmon County, Oklahoma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400" dirty="0"/>
              <a:t>population 2,710</a:t>
            </a:r>
          </a:p>
          <a:p>
            <a:pPr marL="210185" indent="-210185"/>
            <a:r>
              <a:rPr lang="en-US" sz="2400" dirty="0"/>
              <a:t>Demographics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400" i="1" dirty="0"/>
              <a:t>Residents of Harmon County </a:t>
            </a:r>
            <a:endParaRPr lang="en-US" sz="2400" dirty="0"/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400" i="1" dirty="0"/>
              <a:t>Majority were middle aged</a:t>
            </a:r>
            <a:endParaRPr lang="en-US" sz="2400" dirty="0"/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400" i="1" dirty="0"/>
              <a:t>Split between born and raised residents and residents who had lived elsewhere</a:t>
            </a:r>
            <a:endParaRPr lang="en-US" sz="2400" dirty="0"/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sz="2400" i="1" dirty="0"/>
              <a:t>55% college graduates, 45% non-college graduates </a:t>
            </a:r>
            <a:endParaRPr lang="en-US" sz="2400" dirty="0"/>
          </a:p>
          <a:p>
            <a:pPr marL="210185" indent="-210185"/>
            <a:endParaRPr lang="en-US" dirty="0"/>
          </a:p>
        </p:txBody>
      </p:sp>
      <p:pic>
        <p:nvPicPr>
          <p:cNvPr id="10" name="Content Placeholder 9" descr="Exploring Oklahoma History | Harmon County, Oklahoma">
            <a:extLst>
              <a:ext uri="{FF2B5EF4-FFF2-40B4-BE49-F238E27FC236}">
                <a16:creationId xmlns:a16="http://schemas.microsoft.com/office/drawing/2014/main" id="{29A68B05-41BF-15BC-AC7B-0CD82BA6F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2684" y="2356705"/>
            <a:ext cx="5562275" cy="2666848"/>
          </a:xfrm>
          <a:noFill/>
        </p:spPr>
      </p:pic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sz="4400" dirty="0"/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73523" y="2378392"/>
            <a:ext cx="5000780" cy="3811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At a local level, it tends to be the same people in charge of multiple organizations.</a:t>
            </a:r>
          </a:p>
          <a:p>
            <a:pPr marL="210185" indent="-210185"/>
            <a:r>
              <a:rPr lang="en-US" dirty="0"/>
              <a:t>There are opportunities to be involved in local decision making; however, there are mixed feelings about how easy it is to become involved.</a:t>
            </a:r>
          </a:p>
          <a:p>
            <a:pPr marL="210185" indent="-210185"/>
            <a:r>
              <a:rPr lang="en-US" dirty="0"/>
              <a:t>While state representatives do visit the area, people feel like the community’s voice is lost after the fact.</a:t>
            </a:r>
          </a:p>
          <a:p>
            <a:pPr marL="210185" indent="-210185"/>
            <a:endParaRPr lang="en-US"/>
          </a:p>
        </p:txBody>
      </p:sp>
      <p:pic>
        <p:nvPicPr>
          <p:cNvPr id="18" name="Content Placeholder 17" descr="A field of wheat with a bridge in the background&#10;&#10;Description automatically generated">
            <a:extLst>
              <a:ext uri="{FF2B5EF4-FFF2-40B4-BE49-F238E27FC236}">
                <a16:creationId xmlns:a16="http://schemas.microsoft.com/office/drawing/2014/main" id="{7F731C7B-C7C7-50F5-675D-668748972E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4321" r="4936" b="-3"/>
          <a:stretch/>
        </p:blipFill>
        <p:spPr>
          <a:xfrm>
            <a:off x="6172200" y="2378392"/>
            <a:ext cx="4610100" cy="3811271"/>
          </a:xfrm>
          <a:noFill/>
        </p:spPr>
      </p:pic>
    </p:spTree>
    <p:extLst>
      <p:ext uri="{BB962C8B-B14F-4D97-AF65-F5344CB8AC3E}">
        <p14:creationId xmlns:p14="http://schemas.microsoft.com/office/powerpoint/2010/main" val="6598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DBFD-7CF2-78DC-B63C-E0FA84D84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 descr="A stone building with a sign on top&#10;&#10;Description automatically generated">
            <a:extLst>
              <a:ext uri="{FF2B5EF4-FFF2-40B4-BE49-F238E27FC236}">
                <a16:creationId xmlns:a16="http://schemas.microsoft.com/office/drawing/2014/main" id="{A0D52F99-0101-1D77-B827-E1ED7A96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3" t="2069" r="5685" b="1655"/>
          <a:stretch/>
        </p:blipFill>
        <p:spPr>
          <a:xfrm>
            <a:off x="6712324" y="2051913"/>
            <a:ext cx="5463986" cy="3913852"/>
          </a:xfrm>
          <a:prstGeom prst="rect">
            <a:avLst/>
          </a:prstGeom>
        </p:spPr>
      </p:pic>
      <p:pic>
        <p:nvPicPr>
          <p:cNvPr id="9" name="Picture 8" descr="A metal sculpture in the sand&#10;&#10;Description automatically generated">
            <a:extLst>
              <a:ext uri="{FF2B5EF4-FFF2-40B4-BE49-F238E27FC236}">
                <a16:creationId xmlns:a16="http://schemas.microsoft.com/office/drawing/2014/main" id="{FDC1BF4F-078F-237D-D2CC-D7D3F70D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7" t="-57" r="18238" b="4887"/>
          <a:stretch/>
        </p:blipFill>
        <p:spPr>
          <a:xfrm>
            <a:off x="-6346" y="2049556"/>
            <a:ext cx="1575840" cy="39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567" y="1682120"/>
            <a:ext cx="5410200" cy="871008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Moderator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Jenna Wicks</a:t>
            </a:r>
            <a:endParaRPr lang="en-US" b="1" dirty="0">
              <a:solidFill>
                <a:srgbClr val="012169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6567" y="2553128"/>
            <a:ext cx="4448260" cy="131387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en-US" sz="9800" b="1" i="0" dirty="0">
                <a:solidFill>
                  <a:srgbClr val="E6572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14400" b="1" i="0" dirty="0">
                <a:solidFill>
                  <a:srgbClr val="E6572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Program Manager Farm Foundation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87BC8-3D3A-D093-56A5-5BC17B43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8437" r="14610" b="46484"/>
          <a:stretch/>
        </p:blipFill>
        <p:spPr>
          <a:xfrm>
            <a:off x="943600" y="158870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25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F7B8B43E-3983-2CD5-0F74-EF76DD0F1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24" y="1614296"/>
            <a:ext cx="2743199" cy="2743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312" y="1916774"/>
            <a:ext cx="5840512" cy="871008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rgbClr val="012169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Brynn Johnson</a:t>
            </a:r>
            <a:endParaRPr lang="en-US" sz="4400" b="1" dirty="0">
              <a:solidFill>
                <a:srgbClr val="012169"/>
              </a:solidFill>
              <a:effectLst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312" y="2985897"/>
            <a:ext cx="6424960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E6572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University of Florida</a:t>
            </a:r>
            <a:endParaRPr lang="en-US" b="1" dirty="0">
              <a:solidFill>
                <a:srgbClr val="E6572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52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E6325-C2DC-1D51-510C-1DCD8A081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389" y="914881"/>
            <a:ext cx="5212188" cy="964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Targeted Corn Silk Fly Control</a:t>
            </a:r>
            <a:endParaRPr lang="en-US" sz="3000" b="1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51A02-A90C-6B3F-65F1-5996558A0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040" y="2146570"/>
            <a:ext cx="5118965" cy="37544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Marking Evaluation, Movement Analysis, Behavioral Manipulation, and Biological Control Potential </a:t>
            </a:r>
          </a:p>
          <a:p>
            <a:endParaRPr lang="en-US" b="1" dirty="0"/>
          </a:p>
          <a:p>
            <a:r>
              <a:rPr lang="en-US" dirty="0"/>
              <a:t>Presenter: Brynn Johnson </a:t>
            </a:r>
          </a:p>
          <a:p>
            <a:r>
              <a:rPr lang="en-US" dirty="0"/>
              <a:t>Chair: Julien Beuzelin</a:t>
            </a:r>
          </a:p>
          <a:p>
            <a:r>
              <a:rPr lang="en-US" dirty="0"/>
              <a:t>University of Florida </a:t>
            </a:r>
          </a:p>
          <a:p>
            <a:r>
              <a:rPr lang="en-US" dirty="0"/>
              <a:t>Everglades Research and Education Center </a:t>
            </a:r>
          </a:p>
        </p:txBody>
      </p:sp>
      <p:pic>
        <p:nvPicPr>
          <p:cNvPr id="1030" name="Picture 6" descr="Logo - Aquatic and Wetland Biogeochemistry - University of Florida,  Institute of Food and Agricultural Sciences - UF/IFAS">
            <a:extLst>
              <a:ext uri="{FF2B5EF4-FFF2-40B4-BE49-F238E27FC236}">
                <a16:creationId xmlns:a16="http://schemas.microsoft.com/office/drawing/2014/main" id="{7E44033F-3273-24C4-3333-647B32A5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37" y="6300576"/>
            <a:ext cx="1426170" cy="4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bug on a green leaf&#10;&#10;Description automatically generated">
            <a:extLst>
              <a:ext uri="{FF2B5EF4-FFF2-40B4-BE49-F238E27FC236}">
                <a16:creationId xmlns:a16="http://schemas.microsoft.com/office/drawing/2014/main" id="{BD05E0A8-1106-FFBB-E941-C5EE8CB15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27403"/>
          <a:stretch/>
        </p:blipFill>
        <p:spPr>
          <a:xfrm>
            <a:off x="7168664" y="765709"/>
            <a:ext cx="4679274" cy="53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6E35D0A1-7921-42F1-A436-EF231090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1ADD4D50-2813-4333-87B6-31247C38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101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B2612-8967-9C2F-6FBD-411D0E4F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73446"/>
            <a:ext cx="4729393" cy="1401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CORN SILK FLIES AS PESTS </a:t>
            </a:r>
          </a:p>
        </p:txBody>
      </p:sp>
      <p:pic>
        <p:nvPicPr>
          <p:cNvPr id="6" name="Content Placeholder 17" descr="A close up of a fly&#10;&#10;Description automatically generated">
            <a:extLst>
              <a:ext uri="{FF2B5EF4-FFF2-40B4-BE49-F238E27FC236}">
                <a16:creationId xmlns:a16="http://schemas.microsoft.com/office/drawing/2014/main" id="{C0580532-7F1F-EB44-5728-46F782F07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80" t="-2198" r="6595" b="2197"/>
          <a:stretch/>
        </p:blipFill>
        <p:spPr>
          <a:xfrm>
            <a:off x="6771819" y="685805"/>
            <a:ext cx="2273327" cy="2418471"/>
          </a:xfrm>
          <a:prstGeom prst="rect">
            <a:avLst/>
          </a:prstGeom>
        </p:spPr>
      </p:pic>
      <p:pic>
        <p:nvPicPr>
          <p:cNvPr id="3" name="Content Placeholder 9" descr="Close-up of a plant with a hole in it&#10;&#10;Description automatically generated">
            <a:extLst>
              <a:ext uri="{FF2B5EF4-FFF2-40B4-BE49-F238E27FC236}">
                <a16:creationId xmlns:a16="http://schemas.microsoft.com/office/drawing/2014/main" id="{91781D30-13C2-4E52-DFDD-F2ADBF83C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7" r="23144" b="3"/>
          <a:stretch/>
        </p:blipFill>
        <p:spPr>
          <a:xfrm>
            <a:off x="9353112" y="685805"/>
            <a:ext cx="2153093" cy="2418471"/>
          </a:xfrm>
          <a:prstGeom prst="rect">
            <a:avLst/>
          </a:prstGeom>
        </p:spPr>
      </p:pic>
      <p:graphicFrame>
        <p:nvGraphicFramePr>
          <p:cNvPr id="4100" name="Content Placeholder 5">
            <a:extLst>
              <a:ext uri="{FF2B5EF4-FFF2-40B4-BE49-F238E27FC236}">
                <a16:creationId xmlns:a16="http://schemas.microsoft.com/office/drawing/2014/main" id="{0D400C6B-028D-CBF5-A92A-8D7134665E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80809" y="2177112"/>
          <a:ext cx="4729392" cy="417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Content Placeholder 9" descr="Close-up of a plant with a hole in it&#10;&#10;Description automatically generated">
            <a:extLst>
              <a:ext uri="{FF2B5EF4-FFF2-40B4-BE49-F238E27FC236}">
                <a16:creationId xmlns:a16="http://schemas.microsoft.com/office/drawing/2014/main" id="{62E5DA15-26BA-F4DE-B9BC-AA614FBE1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-2491" b="2"/>
          <a:stretch/>
        </p:blipFill>
        <p:spPr>
          <a:xfrm>
            <a:off x="6801293" y="3442574"/>
            <a:ext cx="4849163" cy="2729621"/>
          </a:xfrm>
          <a:prstGeom prst="rect">
            <a:avLst/>
          </a:prstGeom>
        </p:spPr>
      </p:pic>
      <p:pic>
        <p:nvPicPr>
          <p:cNvPr id="10" name="Content Placeholder 15" descr="A close up of a bug&#10;&#10;Description automatically generated">
            <a:extLst>
              <a:ext uri="{FF2B5EF4-FFF2-40B4-BE49-F238E27FC236}">
                <a16:creationId xmlns:a16="http://schemas.microsoft.com/office/drawing/2014/main" id="{82A54194-C92B-13FC-344B-85F13C17A3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400" r="5736" b="1"/>
          <a:stretch/>
        </p:blipFill>
        <p:spPr>
          <a:xfrm>
            <a:off x="9353112" y="685805"/>
            <a:ext cx="2175124" cy="2418471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B64F95D-6A19-A21E-B140-9C0D107F7542}"/>
              </a:ext>
            </a:extLst>
          </p:cNvPr>
          <p:cNvSpPr>
            <a:spLocks/>
          </p:cNvSpPr>
          <p:nvPr/>
        </p:nvSpPr>
        <p:spPr>
          <a:xfrm>
            <a:off x="8752791" y="248791"/>
            <a:ext cx="3353734" cy="53573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ctr" defTabSz="585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Euxesta stigmatias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8CEA094-2DB5-AB37-B7A2-EBD2B6378EA2}"/>
              </a:ext>
            </a:extLst>
          </p:cNvPr>
          <p:cNvSpPr>
            <a:spLocks/>
          </p:cNvSpPr>
          <p:nvPr/>
        </p:nvSpPr>
        <p:spPr>
          <a:xfrm>
            <a:off x="6223357" y="248791"/>
            <a:ext cx="3370250" cy="53573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ctr" defTabSz="585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Euxesta eluta </a:t>
            </a:r>
          </a:p>
        </p:txBody>
      </p:sp>
    </p:spTree>
    <p:extLst>
      <p:ext uri="{BB962C8B-B14F-4D97-AF65-F5344CB8AC3E}">
        <p14:creationId xmlns:p14="http://schemas.microsoft.com/office/powerpoint/2010/main" val="1327130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9">
            <a:extLst>
              <a:ext uri="{FF2B5EF4-FFF2-40B4-BE49-F238E27FC236}">
                <a16:creationId xmlns:a16="http://schemas.microsoft.com/office/drawing/2014/main" id="{6E00E3E0-07DA-4A53-8D2F-59983E14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C3E4F-A9CF-2B94-B69B-7F405110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1040"/>
            <a:ext cx="3390900" cy="548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Research Objectives 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A64DC78A-7B40-A9C6-5A5D-AB74464318D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410200" y="701675"/>
          <a:ext cx="6096000" cy="547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05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7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pink dress&#10;&#10;Description automatically generated">
            <a:extLst>
              <a:ext uri="{FF2B5EF4-FFF2-40B4-BE49-F238E27FC236}">
                <a16:creationId xmlns:a16="http://schemas.microsoft.com/office/drawing/2014/main" id="{57519EA1-A501-B1E3-283D-F01D0C66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8" y="1599517"/>
            <a:ext cx="2738470" cy="27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744" y="1907629"/>
            <a:ext cx="6424960" cy="871008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rgbClr val="012169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Nafisa Lubna</a:t>
            </a:r>
            <a:endParaRPr lang="en-US" sz="4400" b="1" dirty="0">
              <a:solidFill>
                <a:srgbClr val="012169"/>
              </a:solidFill>
              <a:effectLst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8744" y="2968752"/>
            <a:ext cx="7168905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0" u="none" strike="noStrike" dirty="0">
                <a:solidFill>
                  <a:srgbClr val="E65725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University of Nebraska - Lincoln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3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8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FBE2CFF7-860B-677C-A443-3B78FBA3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2" y="1582538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880" y="1902813"/>
            <a:ext cx="6424960" cy="871008"/>
          </a:xfrm>
        </p:spPr>
        <p:txBody>
          <a:bodyPr/>
          <a:lstStyle/>
          <a:p>
            <a:r>
              <a:rPr lang="en-US" sz="4400" b="1" dirty="0">
                <a:solidFill>
                  <a:srgbClr val="012169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Kayla Scott</a:t>
            </a:r>
            <a:endParaRPr lang="en-US" sz="4400" b="1" dirty="0">
              <a:solidFill>
                <a:srgbClr val="012169"/>
              </a:solidFill>
              <a:effectLst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3880" y="2954138"/>
            <a:ext cx="6313278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0" u="none" strike="noStrike" dirty="0">
                <a:solidFill>
                  <a:srgbClr val="E65725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 Ohio State University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849-EC7F-CB42-8B34-AEC05542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22" y="2306742"/>
            <a:ext cx="9106819" cy="757093"/>
          </a:xfrm>
        </p:spPr>
        <p:txBody>
          <a:bodyPr/>
          <a:lstStyle/>
          <a:p>
            <a:r>
              <a:rPr lang="en-US" sz="2800"/>
              <a:t>Investigating the effects of sheep sex (ram vs wether) on productivity and carcass characteristics and their potential for vegetation management on solar farms</a:t>
            </a:r>
            <a:endParaRPr lang="en-US" sz="280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BF53-C4C4-5B4D-8D44-2962D4E225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Kayla Scott, MS Student</a:t>
            </a:r>
          </a:p>
          <a:p>
            <a:r>
              <a:rPr lang="en-US"/>
              <a:t>Advisor: Dr. Brady Campbell</a:t>
            </a:r>
          </a:p>
        </p:txBody>
      </p:sp>
    </p:spTree>
    <p:extLst>
      <p:ext uri="{BB962C8B-B14F-4D97-AF65-F5344CB8AC3E}">
        <p14:creationId xmlns:p14="http://schemas.microsoft.com/office/powerpoint/2010/main" val="388011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AB5B38C2-A064-A247-FE99-81B02C24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70" y="3832505"/>
            <a:ext cx="2103120" cy="2103120"/>
          </a:xfrm>
          <a:prstGeom prst="rect">
            <a:avLst/>
          </a:prstGeom>
        </p:spPr>
      </p:pic>
      <p:pic>
        <p:nvPicPr>
          <p:cNvPr id="24" name="Picture 2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ACA2DC81-C585-796D-4917-300DE5CE6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91" y="677486"/>
            <a:ext cx="2103120" cy="2103120"/>
          </a:xfrm>
          <a:prstGeom prst="rect">
            <a:avLst/>
          </a:prstGeom>
        </p:spPr>
      </p:pic>
      <p:pic>
        <p:nvPicPr>
          <p:cNvPr id="22" name="Picture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AA865A3-90AB-1E67-5C31-C6F816277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25" y="3832505"/>
            <a:ext cx="2103120" cy="2103120"/>
          </a:xfrm>
          <a:prstGeom prst="rect">
            <a:avLst/>
          </a:prstGeom>
        </p:spPr>
      </p:pic>
      <p:pic>
        <p:nvPicPr>
          <p:cNvPr id="20" name="Picture 19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B6B8A730-770C-5970-1D9A-ADB7A8E22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39" y="657741"/>
            <a:ext cx="2103120" cy="2103120"/>
          </a:xfrm>
          <a:prstGeom prst="rect">
            <a:avLst/>
          </a:prstGeom>
        </p:spPr>
      </p:pic>
      <p:sp>
        <p:nvSpPr>
          <p:cNvPr id="2" name="Title 15">
            <a:extLst>
              <a:ext uri="{FF2B5EF4-FFF2-40B4-BE49-F238E27FC236}">
                <a16:creationId xmlns:a16="http://schemas.microsoft.com/office/drawing/2014/main" id="{C7F4A719-DF3F-5602-E795-B85CB418C22D}"/>
              </a:ext>
            </a:extLst>
          </p:cNvPr>
          <p:cNvSpPr txBox="1">
            <a:spLocks/>
          </p:cNvSpPr>
          <p:nvPr/>
        </p:nvSpPr>
        <p:spPr>
          <a:xfrm>
            <a:off x="210624" y="91378"/>
            <a:ext cx="844325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2024 J</a:t>
            </a:r>
            <a:r>
              <a:rPr lang="en-US" sz="32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CULTIVATORS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454CB-4EE4-36C2-F78C-E8B3E564A6E7}"/>
              </a:ext>
            </a:extLst>
          </p:cNvPr>
          <p:cNvSpPr txBox="1"/>
          <p:nvPr/>
        </p:nvSpPr>
        <p:spPr>
          <a:xfrm>
            <a:off x="8145501" y="2804476"/>
            <a:ext cx="2922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Brynn Johnson</a:t>
            </a:r>
          </a:p>
          <a:p>
            <a:pPr algn="ctr"/>
            <a: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University of Florida</a:t>
            </a:r>
            <a:endParaRPr lang="en-US" sz="1400" dirty="0">
              <a:solidFill>
                <a:srgbClr val="012169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9031C-8D09-2743-2897-3BA8F6B8AA93}"/>
              </a:ext>
            </a:extLst>
          </p:cNvPr>
          <p:cNvSpPr txBox="1"/>
          <p:nvPr/>
        </p:nvSpPr>
        <p:spPr>
          <a:xfrm>
            <a:off x="5171109" y="5935625"/>
            <a:ext cx="1868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Kayla Scott</a:t>
            </a:r>
          </a:p>
          <a:p>
            <a:pPr algn="ctr"/>
            <a:r>
              <a:rPr lang="en-US" sz="1600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Ohio State </a:t>
            </a:r>
            <a:br>
              <a:rPr lang="en-US" sz="1600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600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University</a:t>
            </a:r>
            <a:endParaRPr lang="en-US" sz="1400" dirty="0">
              <a:solidFill>
                <a:srgbClr val="012169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4A691F-3240-5804-778E-19636A823C03}"/>
              </a:ext>
            </a:extLst>
          </p:cNvPr>
          <p:cNvSpPr txBox="1"/>
          <p:nvPr/>
        </p:nvSpPr>
        <p:spPr>
          <a:xfrm>
            <a:off x="4621549" y="2788033"/>
            <a:ext cx="2922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Stephanie Gripp</a:t>
            </a:r>
          </a:p>
          <a:p>
            <a:pPr algn="ctr"/>
            <a: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Oklahoma State University</a:t>
            </a:r>
            <a:endParaRPr lang="en-US" sz="1400" b="1" dirty="0">
              <a:solidFill>
                <a:srgbClr val="012169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9ACEF66-CD40-370B-373A-95646D8CF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73" y="662383"/>
            <a:ext cx="2103120" cy="2103120"/>
          </a:xfrm>
          <a:prstGeom prst="rect">
            <a:avLst/>
          </a:prstGeom>
        </p:spPr>
      </p:pic>
      <p:pic>
        <p:nvPicPr>
          <p:cNvPr id="9" name="Picture 8" descr="A person in a pink dress&#10;&#10;Description automatically generated">
            <a:extLst>
              <a:ext uri="{FF2B5EF4-FFF2-40B4-BE49-F238E27FC236}">
                <a16:creationId xmlns:a16="http://schemas.microsoft.com/office/drawing/2014/main" id="{3527FC47-D24C-2B80-EA46-B40D59C42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91" y="3832505"/>
            <a:ext cx="2103120" cy="2103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E77D40-A9D8-2FA9-FA90-1645CFBCD446}"/>
              </a:ext>
            </a:extLst>
          </p:cNvPr>
          <p:cNvSpPr txBox="1"/>
          <p:nvPr/>
        </p:nvSpPr>
        <p:spPr>
          <a:xfrm>
            <a:off x="1575915" y="5935625"/>
            <a:ext cx="2103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Nafisa Lubna</a:t>
            </a:r>
          </a:p>
          <a:p>
            <a:pPr algn="ctr"/>
            <a: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University of </a:t>
            </a:r>
            <a:b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600" b="1" dirty="0">
                <a:solidFill>
                  <a:srgbClr val="01216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Nebraska-Lincoln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A8A3B-18EB-D456-F353-486176E3ABAC}"/>
              </a:ext>
            </a:extLst>
          </p:cNvPr>
          <p:cNvSpPr txBox="1"/>
          <p:nvPr/>
        </p:nvSpPr>
        <p:spPr>
          <a:xfrm>
            <a:off x="8531655" y="5935625"/>
            <a:ext cx="224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Ivan Solomon</a:t>
            </a:r>
          </a:p>
          <a:p>
            <a:pPr algn="ctr"/>
            <a:r>
              <a:rPr lang="en-US" sz="1600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Tuskegee University</a:t>
            </a:r>
            <a:endParaRPr lang="en-US" sz="1400" dirty="0">
              <a:solidFill>
                <a:srgbClr val="012169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5B47D-FA38-3EB1-78B0-A7891A088C9E}"/>
              </a:ext>
            </a:extLst>
          </p:cNvPr>
          <p:cNvSpPr txBox="1"/>
          <p:nvPr/>
        </p:nvSpPr>
        <p:spPr>
          <a:xfrm>
            <a:off x="1342273" y="2771488"/>
            <a:ext cx="2417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Kayla Grey</a:t>
            </a:r>
          </a:p>
          <a:p>
            <a:pPr algn="ctr"/>
            <a: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Southern Illinois</a:t>
            </a:r>
            <a:b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600" b="1" i="0" u="none" strike="noStrike" dirty="0">
                <a:solidFill>
                  <a:srgbClr val="01216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University Carbondale</a:t>
            </a:r>
            <a:endParaRPr lang="en-US" sz="1400" dirty="0">
              <a:solidFill>
                <a:srgbClr val="012169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54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59EA-2F72-4753-8456-53BA872B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000"/>
            <a:ext cx="3923030" cy="1497330"/>
          </a:xfrm>
        </p:spPr>
        <p:txBody>
          <a:bodyPr>
            <a:no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B6368-C6CF-468C-9661-BACCCD9E61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9773" y="1445946"/>
            <a:ext cx="4868177" cy="296986"/>
          </a:xfrm>
        </p:spPr>
        <p:txBody>
          <a:bodyPr>
            <a:noAutofit/>
          </a:bodyPr>
          <a:lstStyle/>
          <a:p>
            <a:r>
              <a:rPr lang="en-US" dirty="0"/>
              <a:t>Feeding a growing population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30244-D08B-4E58-B589-F477003EC49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61809" y="1861541"/>
            <a:ext cx="4524097" cy="75475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b="0" dirty="0"/>
              <a:t>Increased need for protein sources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Efficiency (lamb growth and feed efficiency) </a:t>
            </a: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b="0" dirty="0"/>
              <a:t>Niche Marketing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Sustainability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A44E15-5CCE-4B62-8C7C-51065CE166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9766" y="3132014"/>
            <a:ext cx="4868184" cy="296986"/>
          </a:xfrm>
        </p:spPr>
        <p:txBody>
          <a:bodyPr>
            <a:noAutofit/>
          </a:bodyPr>
          <a:lstStyle/>
          <a:p>
            <a:r>
              <a:rPr lang="en-US" dirty="0"/>
              <a:t>Interest in renewable energy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0D5A9E-AE9B-4C5C-8AF7-C7E09289D37E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561809" y="3547609"/>
            <a:ext cx="4524097" cy="75475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b="0" dirty="0"/>
              <a:t>Photovoltaic energy production (Solar)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Operating costs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Vegetation management</a:t>
            </a:r>
            <a:endParaRPr lang="en-US" b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1FF843-FEEF-4100-AD28-8089ADD4DB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59766" y="4492892"/>
            <a:ext cx="4891044" cy="296986"/>
          </a:xfrm>
        </p:spPr>
        <p:txBody>
          <a:bodyPr>
            <a:noAutofit/>
          </a:bodyPr>
          <a:lstStyle/>
          <a:p>
            <a:r>
              <a:rPr lang="en-US" dirty="0"/>
              <a:t>Benefits for producers and consumers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9EF72A-B2D5-4EF3-AE04-6EE91FEAA7D9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561809" y="4905771"/>
            <a:ext cx="4524097" cy="75475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b="0" dirty="0"/>
              <a:t>Putting farming back into farmers hands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Sustainable agriculture</a:t>
            </a:r>
          </a:p>
          <a:p>
            <a:pPr marL="285750" indent="-285750">
              <a:buFontTx/>
              <a:buChar char="-"/>
            </a:pPr>
            <a:endParaRPr lang="en-US" b="0" dirty="0"/>
          </a:p>
        </p:txBody>
      </p:sp>
      <p:pic>
        <p:nvPicPr>
          <p:cNvPr id="22" name="Graphic 21" descr="Dollar with solid fill">
            <a:extLst>
              <a:ext uri="{FF2B5EF4-FFF2-40B4-BE49-F238E27FC236}">
                <a16:creationId xmlns:a16="http://schemas.microsoft.com/office/drawing/2014/main" id="{6F6FA6D1-26F0-D70A-EEA3-BC817C8CB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6711" y="4492892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FE5AD-F848-DC6F-09F5-8A1FCC8AB99F}"/>
              </a:ext>
            </a:extLst>
          </p:cNvPr>
          <p:cNvSpPr txBox="1"/>
          <p:nvPr/>
        </p:nvSpPr>
        <p:spPr>
          <a:xfrm>
            <a:off x="535026" y="4162336"/>
            <a:ext cx="328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444"/>
                </a:solidFill>
                <a:effectLst/>
                <a:uLnTx/>
                <a:uFillTx/>
                <a:latin typeface="Buckeye Sans"/>
                <a:ea typeface="+mn-ea"/>
                <a:cs typeface="+mn-cs"/>
              </a:rPr>
              <a:t>Madison Fields Solar Project</a:t>
            </a:r>
          </a:p>
        </p:txBody>
      </p:sp>
      <p:pic>
        <p:nvPicPr>
          <p:cNvPr id="15" name="Graphic 14" descr="Dim (Medium Sun) with solid fill">
            <a:extLst>
              <a:ext uri="{FF2B5EF4-FFF2-40B4-BE49-F238E27FC236}">
                <a16:creationId xmlns:a16="http://schemas.microsoft.com/office/drawing/2014/main" id="{BA292367-B4C4-D055-EB94-CBED28B5B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711" y="3010587"/>
            <a:ext cx="914400" cy="914400"/>
          </a:xfrm>
          <a:prstGeom prst="rect">
            <a:avLst/>
          </a:prstGeom>
        </p:spPr>
      </p:pic>
      <p:pic>
        <p:nvPicPr>
          <p:cNvPr id="17" name="Graphic 16" descr="Sheep outline">
            <a:extLst>
              <a:ext uri="{FF2B5EF4-FFF2-40B4-BE49-F238E27FC236}">
                <a16:creationId xmlns:a16="http://schemas.microsoft.com/office/drawing/2014/main" id="{BB2C0C06-A228-36E7-1093-3047382E9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6711" y="1696522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275F8-80CF-3452-FDD5-249DDA5C3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26" y="1845196"/>
            <a:ext cx="4104443" cy="2308749"/>
          </a:xfrm>
          <a:prstGeom prst="rect">
            <a:avLst/>
          </a:prstGeom>
        </p:spPr>
      </p:pic>
      <p:pic>
        <p:nvPicPr>
          <p:cNvPr id="13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53A518DF-04D2-1CCA-003F-194B234A69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90" r="29564" b="60703"/>
          <a:stretch/>
        </p:blipFill>
        <p:spPr>
          <a:xfrm>
            <a:off x="2587247" y="4915454"/>
            <a:ext cx="2329533" cy="799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B0333E0-EE63-A8B1-5BFA-4927505B7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702" y="4757139"/>
            <a:ext cx="2329533" cy="14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35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655630-32CF-8B87-28D9-2E1B409513C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791200" y="2658715"/>
            <a:ext cx="3504023" cy="3060729"/>
          </a:xfrm>
        </p:spPr>
        <p:txBody>
          <a:bodyPr/>
          <a:lstStyle/>
          <a:p>
            <a:r>
              <a:rPr lang="en-US" sz="2800" dirty="0"/>
              <a:t>Greater dressing percentages</a:t>
            </a:r>
          </a:p>
          <a:p>
            <a:r>
              <a:rPr lang="en-US" sz="2800" dirty="0"/>
              <a:t>Easier pelt removal</a:t>
            </a:r>
            <a:r>
              <a:rPr lang="en-US" sz="2800"/>
              <a:t> – why?</a:t>
            </a:r>
            <a:endParaRPr lang="en-US" sz="2800" dirty="0"/>
          </a:p>
          <a:p>
            <a:r>
              <a:rPr lang="en-US" sz="2800" dirty="0"/>
              <a:t>Sensory and quality differences?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52444-A493-10BC-70C6-305DB30AE8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3200" err="1"/>
              <a:t>Wethers</a:t>
            </a:r>
            <a:endParaRPr lang="en-US" sz="3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B8B49-CFD4-EC17-1593-B6A55E14BD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/>
              <a:t>Utilize feed more efficiently</a:t>
            </a:r>
          </a:p>
          <a:p>
            <a:r>
              <a:rPr lang="en-US" sz="2800"/>
              <a:t>Heavier live and hot carcass weights</a:t>
            </a:r>
          </a:p>
          <a:p>
            <a:r>
              <a:rPr lang="en-US" sz="2800"/>
              <a:t>Larger ribeye sizes and lower yield grades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CAD5E-A43A-8E1E-8C03-DD8CF2C9DA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3200"/>
              <a:t>Rams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09C3E0-4738-E5D8-F011-8DBD7AFA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38396"/>
            <a:ext cx="10753509" cy="626548"/>
          </a:xfrm>
        </p:spPr>
        <p:txBody>
          <a:bodyPr/>
          <a:lstStyle/>
          <a:p>
            <a:r>
              <a:rPr lang="en-US"/>
              <a:t>Productivity and Carcass Characteristics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D3150-0BD6-D7B9-2F0E-10EFF633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223" y="2417140"/>
            <a:ext cx="2010370" cy="26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64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6AB64A-80F6-6DFC-19F6-1488AFE8AB4A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/>
          <a:stretch>
            <a:fillRect/>
          </a:stretch>
        </p:blipFill>
        <p:spPr>
          <a:xfrm>
            <a:off x="5659717" y="2516079"/>
            <a:ext cx="4368571" cy="319892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FE7982-2042-3EAD-D195-1D9FC6696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759" y="2515639"/>
            <a:ext cx="4596318" cy="30607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51540D-227C-7E66-C84E-89F33DAA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the Rural-Urban Divide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6CC11-75D9-4AE3-110B-689D7E0D0137}"/>
              </a:ext>
            </a:extLst>
          </p:cNvPr>
          <p:cNvSpPr txBox="1"/>
          <p:nvPr/>
        </p:nvSpPr>
        <p:spPr>
          <a:xfrm>
            <a:off x="556759" y="5576368"/>
            <a:ext cx="251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4444"/>
                </a:solidFill>
                <a:effectLst/>
                <a:uLnTx/>
                <a:uFillTx/>
                <a:latin typeface="Buckeye Sans"/>
                <a:ea typeface="+mn-ea"/>
                <a:cs typeface="+mn-cs"/>
              </a:rPr>
              <a:t>Image Source: World Atlas</a:t>
            </a:r>
          </a:p>
        </p:txBody>
      </p:sp>
    </p:spTree>
    <p:extLst>
      <p:ext uri="{BB962C8B-B14F-4D97-AF65-F5344CB8AC3E}">
        <p14:creationId xmlns:p14="http://schemas.microsoft.com/office/powerpoint/2010/main" val="90904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0C636E2-18D8-2A72-41DF-C8E8EA7531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628" r="176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F28D5-61A9-1FFC-BBC9-BFB29268E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153569"/>
            <a:ext cx="5126182" cy="260523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/>
              <a:t>Why sheep?</a:t>
            </a:r>
          </a:p>
          <a:p>
            <a:pPr>
              <a:lnSpc>
                <a:spcPct val="200000"/>
              </a:lnSpc>
            </a:pPr>
            <a:r>
              <a:rPr lang="en-US"/>
              <a:t>Benefits of dual use land</a:t>
            </a:r>
          </a:p>
          <a:p>
            <a:pPr>
              <a:lnSpc>
                <a:spcPct val="200000"/>
              </a:lnSpc>
            </a:pPr>
            <a:r>
              <a:rPr lang="en-US"/>
              <a:t>Economics of photovoltaics in agriculture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823DF2-75CE-480A-7A8F-C6B8B896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Vegetation Management for Solar Farms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CE102-9812-8F77-4AA3-B65654E04BFA}"/>
              </a:ext>
            </a:extLst>
          </p:cNvPr>
          <p:cNvSpPr txBox="1"/>
          <p:nvPr/>
        </p:nvSpPr>
        <p:spPr>
          <a:xfrm>
            <a:off x="430361" y="5943600"/>
            <a:ext cx="486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444"/>
                </a:solidFill>
                <a:effectLst/>
                <a:uLnTx/>
                <a:uFillTx/>
                <a:latin typeface="Buckeye Sans"/>
                <a:ea typeface="+mn-ea"/>
                <a:cs typeface="+mn-cs"/>
              </a:rPr>
              <a:t>Image Source: American Solar Grazing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88570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83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CC87851-1D79-3921-6F5B-23CF7016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2" y="1582538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880" y="1902813"/>
            <a:ext cx="6424960" cy="871008"/>
          </a:xfrm>
        </p:spPr>
        <p:txBody>
          <a:bodyPr/>
          <a:lstStyle/>
          <a:p>
            <a:r>
              <a:rPr lang="en-US" sz="4400" b="1" dirty="0">
                <a:solidFill>
                  <a:srgbClr val="012169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Ivan Solomon</a:t>
            </a:r>
            <a:endParaRPr lang="en-US" sz="4400" b="1" dirty="0">
              <a:solidFill>
                <a:srgbClr val="012169"/>
              </a:solidFill>
              <a:effectLst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3880" y="2954138"/>
            <a:ext cx="6313278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E6572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Tuskegee University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72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44689">
            <a:off x="-1295" y="494241"/>
            <a:ext cx="1586667" cy="3290775"/>
          </a:xfrm>
          <a:custGeom>
            <a:avLst/>
            <a:gdLst/>
            <a:ahLst/>
            <a:cxnLst/>
            <a:rect l="l" t="t" r="r" b="b"/>
            <a:pathLst>
              <a:path w="2380000" h="4936162">
                <a:moveTo>
                  <a:pt x="0" y="0"/>
                </a:moveTo>
                <a:lnTo>
                  <a:pt x="2379999" y="0"/>
                </a:lnTo>
                <a:lnTo>
                  <a:pt x="2379999" y="4936162"/>
                </a:lnTo>
                <a:lnTo>
                  <a:pt x="0" y="493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10488530">
            <a:off x="10559254" y="5356105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135818" flipH="1">
            <a:off x="10985305" y="3378914"/>
            <a:ext cx="1603219" cy="3325106"/>
          </a:xfrm>
          <a:custGeom>
            <a:avLst/>
            <a:gdLst/>
            <a:ahLst/>
            <a:cxnLst/>
            <a:rect l="l" t="t" r="r" b="b"/>
            <a:pathLst>
              <a:path w="2404829" h="4987659">
                <a:moveTo>
                  <a:pt x="2404829" y="0"/>
                </a:moveTo>
                <a:lnTo>
                  <a:pt x="0" y="0"/>
                </a:lnTo>
                <a:lnTo>
                  <a:pt x="0" y="4987659"/>
                </a:lnTo>
                <a:lnTo>
                  <a:pt x="2404829" y="4987659"/>
                </a:lnTo>
                <a:lnTo>
                  <a:pt x="24048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75789" y="885371"/>
            <a:ext cx="7809041" cy="395152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7" y="0"/>
                </a:lnTo>
                <a:lnTo>
                  <a:pt x="11244887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5285550">
            <a:off x="8761471" y="791201"/>
            <a:ext cx="1471515" cy="1390824"/>
          </a:xfrm>
          <a:custGeom>
            <a:avLst/>
            <a:gdLst/>
            <a:ahLst/>
            <a:cxnLst/>
            <a:rect l="l" t="t" r="r" b="b"/>
            <a:pathLst>
              <a:path w="2207272" h="2086236">
                <a:moveTo>
                  <a:pt x="0" y="0"/>
                </a:moveTo>
                <a:lnTo>
                  <a:pt x="2207272" y="0"/>
                </a:lnTo>
                <a:lnTo>
                  <a:pt x="2207272" y="2086236"/>
                </a:lnTo>
                <a:lnTo>
                  <a:pt x="0" y="2086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74986" y="2113025"/>
            <a:ext cx="7809041" cy="1082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4"/>
              </a:lnSpc>
            </a:pPr>
            <a:r>
              <a:rPr lang="en-US" sz="3467" spc="100" dirty="0">
                <a:solidFill>
                  <a:srgbClr val="797A1D"/>
                </a:solidFill>
                <a:latin typeface="Cinzel Decorative Bold"/>
              </a:rPr>
              <a:t>Rewarding Bad Actors? Trade Volumes and Human Rights Under AGOA </a:t>
            </a:r>
          </a:p>
        </p:txBody>
      </p:sp>
      <p:sp>
        <p:nvSpPr>
          <p:cNvPr id="9" name="Freeform 9"/>
          <p:cNvSpPr/>
          <p:nvPr/>
        </p:nvSpPr>
        <p:spPr>
          <a:xfrm rot="5285550" flipV="1">
            <a:off x="1893320" y="3333736"/>
            <a:ext cx="1573876" cy="1487573"/>
          </a:xfrm>
          <a:custGeom>
            <a:avLst/>
            <a:gdLst/>
            <a:ahLst/>
            <a:cxnLst/>
            <a:rect l="l" t="t" r="r" b="b"/>
            <a:pathLst>
              <a:path w="2360814" h="2231359">
                <a:moveTo>
                  <a:pt x="0" y="2231359"/>
                </a:moveTo>
                <a:lnTo>
                  <a:pt x="2360813" y="2231359"/>
                </a:lnTo>
                <a:lnTo>
                  <a:pt x="2360813" y="0"/>
                </a:lnTo>
                <a:lnTo>
                  <a:pt x="0" y="0"/>
                </a:lnTo>
                <a:lnTo>
                  <a:pt x="0" y="223135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68492" y="5223700"/>
            <a:ext cx="5855017" cy="103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</a:pPr>
            <a:r>
              <a:rPr lang="en-US" sz="3000" dirty="0">
                <a:solidFill>
                  <a:srgbClr val="C4791C"/>
                </a:solidFill>
                <a:latin typeface="Cagliostro"/>
              </a:rPr>
              <a:t>Ivan Solomon</a:t>
            </a:r>
          </a:p>
          <a:p>
            <a:pPr algn="ctr" defTabSz="609630">
              <a:lnSpc>
                <a:spcPts val="4200"/>
              </a:lnSpc>
            </a:pPr>
            <a:r>
              <a:rPr lang="en-US" sz="3000" dirty="0">
                <a:solidFill>
                  <a:srgbClr val="C4791C"/>
                </a:solidFill>
                <a:latin typeface="Cagliostro"/>
              </a:rPr>
              <a:t>Tuskegee University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11374260" y="-839354"/>
            <a:ext cx="3693093" cy="3779571"/>
          </a:xfrm>
          <a:custGeom>
            <a:avLst/>
            <a:gdLst/>
            <a:ahLst/>
            <a:cxnLst/>
            <a:rect l="l" t="t" r="r" b="b"/>
            <a:pathLst>
              <a:path w="5539640" h="5669356">
                <a:moveTo>
                  <a:pt x="0" y="5669356"/>
                </a:moveTo>
                <a:lnTo>
                  <a:pt x="5539640" y="5669356"/>
                </a:lnTo>
                <a:lnTo>
                  <a:pt x="5539640" y="0"/>
                </a:lnTo>
                <a:lnTo>
                  <a:pt x="0" y="0"/>
                </a:lnTo>
                <a:lnTo>
                  <a:pt x="0" y="566935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2760304" y="3806841"/>
            <a:ext cx="3693093" cy="3779571"/>
          </a:xfrm>
          <a:custGeom>
            <a:avLst/>
            <a:gdLst/>
            <a:ahLst/>
            <a:cxnLst/>
            <a:rect l="l" t="t" r="r" b="b"/>
            <a:pathLst>
              <a:path w="5539640" h="5669356">
                <a:moveTo>
                  <a:pt x="5539641" y="0"/>
                </a:moveTo>
                <a:lnTo>
                  <a:pt x="0" y="0"/>
                </a:lnTo>
                <a:lnTo>
                  <a:pt x="0" y="5669356"/>
                </a:lnTo>
                <a:lnTo>
                  <a:pt x="5539641" y="5669356"/>
                </a:lnTo>
                <a:lnTo>
                  <a:pt x="55396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10559254" y="5481426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27638" y="2619447"/>
            <a:ext cx="7736724" cy="140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Passed in 2000</a:t>
            </a:r>
          </a:p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Expanded upon GSP</a:t>
            </a:r>
          </a:p>
          <a:p>
            <a:pPr marL="863643" lvl="2" indent="-287881" defTabSz="609630">
              <a:lnSpc>
                <a:spcPts val="2800"/>
              </a:lnSpc>
              <a:buFont typeface="Arial"/>
              <a:buChar char="⚬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6,700 goods total</a:t>
            </a:r>
          </a:p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Unilateral agreement</a:t>
            </a:r>
          </a:p>
        </p:txBody>
      </p:sp>
      <p:sp>
        <p:nvSpPr>
          <p:cNvPr id="5" name="Freeform 5"/>
          <p:cNvSpPr/>
          <p:nvPr/>
        </p:nvSpPr>
        <p:spPr>
          <a:xfrm>
            <a:off x="106522" y="4964108"/>
            <a:ext cx="1783702" cy="1893892"/>
          </a:xfrm>
          <a:custGeom>
            <a:avLst/>
            <a:gdLst/>
            <a:ahLst/>
            <a:cxnLst/>
            <a:rect l="l" t="t" r="r" b="b"/>
            <a:pathLst>
              <a:path w="2675553" h="2840838">
                <a:moveTo>
                  <a:pt x="0" y="0"/>
                </a:moveTo>
                <a:lnTo>
                  <a:pt x="2675553" y="0"/>
                </a:lnTo>
                <a:lnTo>
                  <a:pt x="2675553" y="2840838"/>
                </a:lnTo>
                <a:lnTo>
                  <a:pt x="0" y="2840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491821" y="228299"/>
            <a:ext cx="1783702" cy="1700107"/>
          </a:xfrm>
          <a:custGeom>
            <a:avLst/>
            <a:gdLst/>
            <a:ahLst/>
            <a:cxnLst/>
            <a:rect l="l" t="t" r="r" b="b"/>
            <a:pathLst>
              <a:path w="2675553" h="2550160">
                <a:moveTo>
                  <a:pt x="2675553" y="0"/>
                </a:moveTo>
                <a:lnTo>
                  <a:pt x="0" y="0"/>
                </a:lnTo>
                <a:lnTo>
                  <a:pt x="0" y="2550159"/>
                </a:lnTo>
                <a:lnTo>
                  <a:pt x="2675553" y="2550159"/>
                </a:lnTo>
                <a:lnTo>
                  <a:pt x="2675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39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403289">
            <a:off x="-434071" y="2319076"/>
            <a:ext cx="1119286" cy="2219850"/>
          </a:xfrm>
          <a:custGeom>
            <a:avLst/>
            <a:gdLst/>
            <a:ahLst/>
            <a:cxnLst/>
            <a:rect l="l" t="t" r="r" b="b"/>
            <a:pathLst>
              <a:path w="1678929" h="3329775">
                <a:moveTo>
                  <a:pt x="0" y="0"/>
                </a:moveTo>
                <a:lnTo>
                  <a:pt x="1678930" y="0"/>
                </a:lnTo>
                <a:lnTo>
                  <a:pt x="1678930" y="3329774"/>
                </a:lnTo>
                <a:lnTo>
                  <a:pt x="0" y="3329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394180" flipH="1">
            <a:off x="11483172" y="2319076"/>
            <a:ext cx="1119286" cy="2219850"/>
          </a:xfrm>
          <a:custGeom>
            <a:avLst/>
            <a:gdLst/>
            <a:ahLst/>
            <a:cxnLst/>
            <a:rect l="l" t="t" r="r" b="b"/>
            <a:pathLst>
              <a:path w="1678929" h="3329775">
                <a:moveTo>
                  <a:pt x="1678929" y="0"/>
                </a:moveTo>
                <a:lnTo>
                  <a:pt x="0" y="0"/>
                </a:lnTo>
                <a:lnTo>
                  <a:pt x="0" y="3329774"/>
                </a:lnTo>
                <a:lnTo>
                  <a:pt x="1678929" y="3329774"/>
                </a:lnTo>
                <a:lnTo>
                  <a:pt x="16789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08000" y="685800"/>
            <a:ext cx="10851859" cy="1420513"/>
            <a:chOff x="0" y="0"/>
            <a:chExt cx="3056484" cy="5253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56484" cy="525372"/>
            </a:xfrm>
            <a:custGeom>
              <a:avLst/>
              <a:gdLst/>
              <a:ahLst/>
              <a:cxnLst/>
              <a:rect l="l" t="t" r="r" b="b"/>
              <a:pathLst>
                <a:path w="3056484" h="525372">
                  <a:moveTo>
                    <a:pt x="2853284" y="0"/>
                  </a:moveTo>
                  <a:cubicBezTo>
                    <a:pt x="2965508" y="0"/>
                    <a:pt x="3056484" y="117609"/>
                    <a:pt x="3056484" y="262686"/>
                  </a:cubicBezTo>
                  <a:cubicBezTo>
                    <a:pt x="3056484" y="407764"/>
                    <a:pt x="2965508" y="525372"/>
                    <a:pt x="2853284" y="525372"/>
                  </a:cubicBezTo>
                  <a:lnTo>
                    <a:pt x="203200" y="525372"/>
                  </a:lnTo>
                  <a:cubicBezTo>
                    <a:pt x="90976" y="525372"/>
                    <a:pt x="0" y="407764"/>
                    <a:pt x="0" y="262686"/>
                  </a:cubicBezTo>
                  <a:cubicBezTo>
                    <a:pt x="0" y="1176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56484" cy="563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09409" y="660339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0219" y="599888"/>
            <a:ext cx="9867421" cy="1659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67"/>
              </a:lnSpc>
            </a:pPr>
            <a:r>
              <a:rPr lang="en-US" sz="5334" spc="155" dirty="0">
                <a:solidFill>
                  <a:srgbClr val="797A1D"/>
                </a:solidFill>
                <a:latin typeface="Cinzel Decorative Bold"/>
              </a:rPr>
              <a:t>The African Growth and Opportunity Act</a:t>
            </a:r>
          </a:p>
        </p:txBody>
      </p:sp>
      <p:sp>
        <p:nvSpPr>
          <p:cNvPr id="14" name="Freeform 14"/>
          <p:cNvSpPr/>
          <p:nvPr/>
        </p:nvSpPr>
        <p:spPr>
          <a:xfrm>
            <a:off x="8903779" y="1934020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10559254" y="5481426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227638" y="802271"/>
            <a:ext cx="7736724" cy="1304042"/>
            <a:chOff x="0" y="0"/>
            <a:chExt cx="3056484" cy="515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6484" cy="515177"/>
            </a:xfrm>
            <a:custGeom>
              <a:avLst/>
              <a:gdLst/>
              <a:ahLst/>
              <a:cxnLst/>
              <a:rect l="l" t="t" r="r" b="b"/>
              <a:pathLst>
                <a:path w="3056484" h="515177">
                  <a:moveTo>
                    <a:pt x="2853284" y="0"/>
                  </a:moveTo>
                  <a:cubicBezTo>
                    <a:pt x="2965508" y="0"/>
                    <a:pt x="3056484" y="115326"/>
                    <a:pt x="3056484" y="257588"/>
                  </a:cubicBezTo>
                  <a:cubicBezTo>
                    <a:pt x="3056484" y="399851"/>
                    <a:pt x="2965508" y="515177"/>
                    <a:pt x="285328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56484" cy="5532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040246" y="666689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226061" y="1928405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880786" y="3483157"/>
            <a:ext cx="3953113" cy="3033515"/>
            <a:chOff x="0" y="-10584"/>
            <a:chExt cx="813732" cy="6244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576812"/>
            </a:xfrm>
            <a:custGeom>
              <a:avLst/>
              <a:gdLst/>
              <a:ahLst/>
              <a:cxnLst/>
              <a:rect l="l" t="t" r="r" b="b"/>
              <a:pathLst>
                <a:path w="812800" h="576812">
                  <a:moveTo>
                    <a:pt x="60128" y="0"/>
                  </a:moveTo>
                  <a:lnTo>
                    <a:pt x="752672" y="0"/>
                  </a:lnTo>
                  <a:cubicBezTo>
                    <a:pt x="768619" y="0"/>
                    <a:pt x="783913" y="6335"/>
                    <a:pt x="795189" y="17611"/>
                  </a:cubicBezTo>
                  <a:cubicBezTo>
                    <a:pt x="806465" y="28887"/>
                    <a:pt x="812800" y="44181"/>
                    <a:pt x="812800" y="60128"/>
                  </a:cubicBezTo>
                  <a:lnTo>
                    <a:pt x="812800" y="516684"/>
                  </a:lnTo>
                  <a:cubicBezTo>
                    <a:pt x="812800" y="549892"/>
                    <a:pt x="785880" y="576812"/>
                    <a:pt x="752672" y="576812"/>
                  </a:cubicBezTo>
                  <a:lnTo>
                    <a:pt x="60128" y="576812"/>
                  </a:lnTo>
                  <a:cubicBezTo>
                    <a:pt x="44181" y="576812"/>
                    <a:pt x="28887" y="570477"/>
                    <a:pt x="17611" y="559201"/>
                  </a:cubicBezTo>
                  <a:cubicBezTo>
                    <a:pt x="6335" y="547925"/>
                    <a:pt x="0" y="532631"/>
                    <a:pt x="0" y="516684"/>
                  </a:cubicBezTo>
                  <a:lnTo>
                    <a:pt x="0" y="60128"/>
                  </a:lnTo>
                  <a:cubicBezTo>
                    <a:pt x="0" y="44181"/>
                    <a:pt x="6335" y="28887"/>
                    <a:pt x="17611" y="17611"/>
                  </a:cubicBezTo>
                  <a:cubicBezTo>
                    <a:pt x="28887" y="6335"/>
                    <a:pt x="44181" y="0"/>
                    <a:pt x="60128" y="0"/>
                  </a:cubicBezTo>
                  <a:close/>
                </a:path>
              </a:pathLst>
            </a:custGeom>
            <a:solidFill>
              <a:srgbClr val="DEDD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32" y="-10584"/>
              <a:ext cx="812800" cy="6244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1959"/>
                </a:lnSpc>
              </a:pPr>
              <a:r>
                <a:rPr lang="en-US" sz="1399" dirty="0">
                  <a:solidFill>
                    <a:srgbClr val="C4791C"/>
                  </a:solidFill>
                  <a:latin typeface="Cagliostro"/>
                </a:rPr>
                <a:t>  (B)  the rule of law, political pluralism, and equal protection under the law; </a:t>
              </a:r>
            </a:p>
            <a:p>
              <a:pPr defTabSz="609630">
                <a:lnSpc>
                  <a:spcPts val="1959"/>
                </a:lnSpc>
              </a:pPr>
              <a:r>
                <a:rPr lang="en-US" sz="1399" dirty="0">
                  <a:solidFill>
                    <a:srgbClr val="C4791C"/>
                  </a:solidFill>
                  <a:latin typeface="Cagliostro"/>
                </a:rPr>
                <a:t>  (E) a system to combat corruption and bribery;</a:t>
              </a:r>
            </a:p>
            <a:p>
              <a:pPr defTabSz="609630">
                <a:lnSpc>
                  <a:spcPts val="1959"/>
                </a:lnSpc>
              </a:pPr>
              <a:r>
                <a:rPr lang="en-US" sz="1399" dirty="0">
                  <a:solidFill>
                    <a:srgbClr val="C4791C"/>
                  </a:solidFill>
                  <a:latin typeface="Cagliostro"/>
                </a:rPr>
                <a:t>  (F) protection of internationally recognized worker rights, including the right of association, the right to organize and bargain collectively, a minimum age for the employment of children, and acceptable conditions of work with respect to minimum wages, hours of work, and occupational safety and health. </a:t>
              </a:r>
            </a:p>
            <a:p>
              <a:pPr algn="ctr" defTabSz="609630">
                <a:lnSpc>
                  <a:spcPts val="1959"/>
                </a:lnSpc>
              </a:pPr>
              <a:endParaRPr lang="en-US" sz="1399" dirty="0">
                <a:solidFill>
                  <a:srgbClr val="C4791C"/>
                </a:solidFill>
                <a:latin typeface="Cagliostr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62629" y="3534574"/>
            <a:ext cx="3948585" cy="2637626"/>
            <a:chOff x="0" y="0"/>
            <a:chExt cx="812800" cy="5429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42944"/>
            </a:xfrm>
            <a:custGeom>
              <a:avLst/>
              <a:gdLst/>
              <a:ahLst/>
              <a:cxnLst/>
              <a:rect l="l" t="t" r="r" b="b"/>
              <a:pathLst>
                <a:path w="812800" h="542944">
                  <a:moveTo>
                    <a:pt x="60128" y="0"/>
                  </a:moveTo>
                  <a:lnTo>
                    <a:pt x="752672" y="0"/>
                  </a:lnTo>
                  <a:cubicBezTo>
                    <a:pt x="768619" y="0"/>
                    <a:pt x="783913" y="6335"/>
                    <a:pt x="795189" y="17611"/>
                  </a:cubicBezTo>
                  <a:cubicBezTo>
                    <a:pt x="806465" y="28887"/>
                    <a:pt x="812800" y="44181"/>
                    <a:pt x="812800" y="60128"/>
                  </a:cubicBezTo>
                  <a:lnTo>
                    <a:pt x="812800" y="482817"/>
                  </a:lnTo>
                  <a:cubicBezTo>
                    <a:pt x="812800" y="516024"/>
                    <a:pt x="785880" y="542944"/>
                    <a:pt x="752672" y="542944"/>
                  </a:cubicBezTo>
                  <a:lnTo>
                    <a:pt x="60128" y="542944"/>
                  </a:lnTo>
                  <a:cubicBezTo>
                    <a:pt x="44181" y="542944"/>
                    <a:pt x="28887" y="536610"/>
                    <a:pt x="17611" y="525333"/>
                  </a:cubicBezTo>
                  <a:cubicBezTo>
                    <a:pt x="6335" y="514057"/>
                    <a:pt x="0" y="498764"/>
                    <a:pt x="0" y="482817"/>
                  </a:cubicBezTo>
                  <a:lnTo>
                    <a:pt x="0" y="60128"/>
                  </a:lnTo>
                  <a:cubicBezTo>
                    <a:pt x="0" y="44181"/>
                    <a:pt x="6335" y="28887"/>
                    <a:pt x="17611" y="17611"/>
                  </a:cubicBezTo>
                  <a:cubicBezTo>
                    <a:pt x="28887" y="6335"/>
                    <a:pt x="44181" y="0"/>
                    <a:pt x="60128" y="0"/>
                  </a:cubicBezTo>
                  <a:close/>
                </a:path>
              </a:pathLst>
            </a:custGeom>
            <a:solidFill>
              <a:srgbClr val="DEDD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581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62629" y="2436237"/>
            <a:ext cx="3948585" cy="992763"/>
            <a:chOff x="0" y="0"/>
            <a:chExt cx="812800" cy="2043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0786" y="2436237"/>
            <a:ext cx="3948585" cy="992763"/>
            <a:chOff x="0" y="0"/>
            <a:chExt cx="812800" cy="2043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290204" y="6017568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598882" y="6017568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118994" y="285099"/>
            <a:ext cx="1709506" cy="1643307"/>
          </a:xfrm>
          <a:custGeom>
            <a:avLst/>
            <a:gdLst/>
            <a:ahLst/>
            <a:cxnLst/>
            <a:rect l="l" t="t" r="r" b="b"/>
            <a:pathLst>
              <a:path w="2564259" h="2464960">
                <a:moveTo>
                  <a:pt x="0" y="0"/>
                </a:moveTo>
                <a:lnTo>
                  <a:pt x="2564259" y="0"/>
                </a:lnTo>
                <a:lnTo>
                  <a:pt x="2564259" y="2464960"/>
                </a:lnTo>
                <a:lnTo>
                  <a:pt x="0" y="246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256843" y="3851831"/>
            <a:ext cx="1509592" cy="2881322"/>
          </a:xfrm>
          <a:custGeom>
            <a:avLst/>
            <a:gdLst/>
            <a:ahLst/>
            <a:cxnLst/>
            <a:rect l="l" t="t" r="r" b="b"/>
            <a:pathLst>
              <a:path w="2264388" h="4321983">
                <a:moveTo>
                  <a:pt x="2264388" y="0"/>
                </a:moveTo>
                <a:lnTo>
                  <a:pt x="0" y="0"/>
                </a:lnTo>
                <a:lnTo>
                  <a:pt x="0" y="4321983"/>
                </a:lnTo>
                <a:lnTo>
                  <a:pt x="2264388" y="4321983"/>
                </a:lnTo>
                <a:lnTo>
                  <a:pt x="226438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599468" y="1073361"/>
            <a:ext cx="6993065" cy="82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7"/>
              </a:lnSpc>
            </a:pPr>
            <a:r>
              <a:rPr lang="en-US" sz="5334" spc="155" dirty="0">
                <a:solidFill>
                  <a:srgbClr val="797A1D"/>
                </a:solidFill>
                <a:latin typeface="Cinzel Decorative Bold"/>
              </a:rPr>
              <a:t>Who Qualifies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15860" y="3609764"/>
            <a:ext cx="3442123" cy="263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</a:pPr>
            <a:r>
              <a:rPr lang="en-US" sz="1467">
                <a:solidFill>
                  <a:srgbClr val="797A1D"/>
                </a:solidFill>
                <a:latin typeface="Cagliostro"/>
              </a:rPr>
              <a:t>A) a market-based economy that protects property rights and minimizes government interference in the economy;</a:t>
            </a:r>
          </a:p>
          <a:p>
            <a:pPr algn="just" defTabSz="609630">
              <a:lnSpc>
                <a:spcPts val="2053"/>
              </a:lnSpc>
            </a:pPr>
            <a:r>
              <a:rPr lang="en-US" sz="1467">
                <a:solidFill>
                  <a:srgbClr val="797A1D"/>
                </a:solidFill>
                <a:latin typeface="Cagliostro"/>
              </a:rPr>
              <a:t>(C) the elimination of barriers to U.S. trade and investment;</a:t>
            </a:r>
          </a:p>
          <a:p>
            <a:pPr defTabSz="609630">
              <a:lnSpc>
                <a:spcPts val="2053"/>
              </a:lnSpc>
            </a:pPr>
            <a:r>
              <a:rPr lang="en-US" sz="1467">
                <a:solidFill>
                  <a:srgbClr val="797A1D"/>
                </a:solidFill>
                <a:latin typeface="Cagliostro"/>
              </a:rPr>
              <a:t>(D) economic policies to reduce poverty, increase the availability of healthcare and educational opportunities</a:t>
            </a:r>
          </a:p>
          <a:p>
            <a:pPr algn="ctr" defTabSz="609630">
              <a:lnSpc>
                <a:spcPts val="2053"/>
              </a:lnSpc>
            </a:pPr>
            <a:endParaRPr lang="en-US" sz="1467">
              <a:solidFill>
                <a:srgbClr val="797A1D"/>
              </a:solidFill>
              <a:latin typeface="Cagliostro"/>
            </a:endParaRPr>
          </a:p>
          <a:p>
            <a:pPr algn="ctr" defTabSz="609630">
              <a:lnSpc>
                <a:spcPts val="1773"/>
              </a:lnSpc>
            </a:pPr>
            <a:endParaRPr lang="en-US" sz="1467">
              <a:solidFill>
                <a:srgbClr val="797A1D"/>
              </a:solidFill>
              <a:latin typeface="Cagliostr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134017" y="2709471"/>
            <a:ext cx="344212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>
                <a:solidFill>
                  <a:srgbClr val="FFFFF1"/>
                </a:solidFill>
                <a:latin typeface="Cagliostro"/>
              </a:rPr>
              <a:t>Democratization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62629" y="2709471"/>
            <a:ext cx="3948585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>
                <a:solidFill>
                  <a:srgbClr val="FFFFF1"/>
                </a:solidFill>
                <a:latin typeface="Cagliostro"/>
              </a:rPr>
              <a:t>Economic liberalization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0">
            <a:extLst>
              <a:ext uri="{FF2B5EF4-FFF2-40B4-BE49-F238E27FC236}">
                <a16:creationId xmlns:a16="http://schemas.microsoft.com/office/drawing/2014/main" id="{BCE215D7-BF9A-D914-F779-9E1436100342}"/>
              </a:ext>
            </a:extLst>
          </p:cNvPr>
          <p:cNvSpPr/>
          <p:nvPr/>
        </p:nvSpPr>
        <p:spPr>
          <a:xfrm>
            <a:off x="6189600" y="2693043"/>
            <a:ext cx="5231729" cy="3957399"/>
          </a:xfrm>
          <a:custGeom>
            <a:avLst/>
            <a:gdLst/>
            <a:ahLst/>
            <a:cxnLst/>
            <a:rect l="l" t="t" r="r" b="b"/>
            <a:pathLst>
              <a:path w="812800" h="576812">
                <a:moveTo>
                  <a:pt x="60128" y="0"/>
                </a:moveTo>
                <a:lnTo>
                  <a:pt x="752672" y="0"/>
                </a:lnTo>
                <a:cubicBezTo>
                  <a:pt x="768619" y="0"/>
                  <a:pt x="783913" y="6335"/>
                  <a:pt x="795189" y="17611"/>
                </a:cubicBezTo>
                <a:cubicBezTo>
                  <a:pt x="806465" y="28887"/>
                  <a:pt x="812800" y="44181"/>
                  <a:pt x="812800" y="60128"/>
                </a:cubicBezTo>
                <a:lnTo>
                  <a:pt x="812800" y="516684"/>
                </a:lnTo>
                <a:cubicBezTo>
                  <a:pt x="812800" y="549892"/>
                  <a:pt x="785880" y="576812"/>
                  <a:pt x="752672" y="576812"/>
                </a:cubicBezTo>
                <a:lnTo>
                  <a:pt x="60128" y="576812"/>
                </a:lnTo>
                <a:cubicBezTo>
                  <a:pt x="44181" y="576812"/>
                  <a:pt x="28887" y="570477"/>
                  <a:pt x="17611" y="559201"/>
                </a:cubicBezTo>
                <a:cubicBezTo>
                  <a:pt x="6335" y="547925"/>
                  <a:pt x="0" y="532631"/>
                  <a:pt x="0" y="516684"/>
                </a:cubicBezTo>
                <a:lnTo>
                  <a:pt x="0" y="60128"/>
                </a:lnTo>
                <a:cubicBezTo>
                  <a:pt x="0" y="44181"/>
                  <a:pt x="6335" y="28887"/>
                  <a:pt x="17611" y="17611"/>
                </a:cubicBezTo>
                <a:cubicBezTo>
                  <a:pt x="28887" y="6335"/>
                  <a:pt x="44181" y="0"/>
                  <a:pt x="60128" y="0"/>
                </a:cubicBezTo>
                <a:close/>
              </a:path>
            </a:pathLst>
          </a:custGeom>
          <a:solidFill>
            <a:srgbClr val="DEDD91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3559C9E6-CA9B-6C10-E204-499A437FFCC1}"/>
              </a:ext>
            </a:extLst>
          </p:cNvPr>
          <p:cNvGrpSpPr/>
          <p:nvPr/>
        </p:nvGrpSpPr>
        <p:grpSpPr>
          <a:xfrm>
            <a:off x="1843299" y="1681622"/>
            <a:ext cx="2630427" cy="860103"/>
            <a:chOff x="0" y="0"/>
            <a:chExt cx="812800" cy="204356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E13035C6-F046-2B99-BC44-37E48878CF17}"/>
                </a:ext>
              </a:extLst>
            </p:cNvPr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99649F1B-CCF0-508A-4D0B-11E8A55DF3C9}"/>
                </a:ext>
              </a:extLst>
            </p:cNvPr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10559254" y="5481426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119039" y="207559"/>
            <a:ext cx="7736724" cy="1304042"/>
            <a:chOff x="0" y="0"/>
            <a:chExt cx="3056484" cy="515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6484" cy="515177"/>
            </a:xfrm>
            <a:custGeom>
              <a:avLst/>
              <a:gdLst/>
              <a:ahLst/>
              <a:cxnLst/>
              <a:rect l="l" t="t" r="r" b="b"/>
              <a:pathLst>
                <a:path w="3056484" h="515177">
                  <a:moveTo>
                    <a:pt x="2853284" y="0"/>
                  </a:moveTo>
                  <a:cubicBezTo>
                    <a:pt x="2965508" y="0"/>
                    <a:pt x="3056484" y="115326"/>
                    <a:pt x="3056484" y="257588"/>
                  </a:cubicBezTo>
                  <a:cubicBezTo>
                    <a:pt x="3056484" y="399851"/>
                    <a:pt x="2965508" y="515177"/>
                    <a:pt x="285328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56484" cy="5532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040246" y="666689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58800" y="2693043"/>
            <a:ext cx="5231729" cy="3957399"/>
          </a:xfrm>
          <a:custGeom>
            <a:avLst/>
            <a:gdLst/>
            <a:ahLst/>
            <a:cxnLst/>
            <a:rect l="l" t="t" r="r" b="b"/>
            <a:pathLst>
              <a:path w="812800" h="576812">
                <a:moveTo>
                  <a:pt x="60128" y="0"/>
                </a:moveTo>
                <a:lnTo>
                  <a:pt x="752672" y="0"/>
                </a:lnTo>
                <a:cubicBezTo>
                  <a:pt x="768619" y="0"/>
                  <a:pt x="783913" y="6335"/>
                  <a:pt x="795189" y="17611"/>
                </a:cubicBezTo>
                <a:cubicBezTo>
                  <a:pt x="806465" y="28887"/>
                  <a:pt x="812800" y="44181"/>
                  <a:pt x="812800" y="60128"/>
                </a:cubicBezTo>
                <a:lnTo>
                  <a:pt x="812800" y="516684"/>
                </a:lnTo>
                <a:cubicBezTo>
                  <a:pt x="812800" y="549892"/>
                  <a:pt x="785880" y="576812"/>
                  <a:pt x="752672" y="576812"/>
                </a:cubicBezTo>
                <a:lnTo>
                  <a:pt x="60128" y="576812"/>
                </a:lnTo>
                <a:cubicBezTo>
                  <a:pt x="44181" y="576812"/>
                  <a:pt x="28887" y="570477"/>
                  <a:pt x="17611" y="559201"/>
                </a:cubicBezTo>
                <a:cubicBezTo>
                  <a:pt x="6335" y="547925"/>
                  <a:pt x="0" y="532631"/>
                  <a:pt x="0" y="516684"/>
                </a:cubicBezTo>
                <a:lnTo>
                  <a:pt x="0" y="60128"/>
                </a:lnTo>
                <a:cubicBezTo>
                  <a:pt x="0" y="44181"/>
                  <a:pt x="6335" y="28887"/>
                  <a:pt x="17611" y="17611"/>
                </a:cubicBezTo>
                <a:cubicBezTo>
                  <a:pt x="28887" y="6335"/>
                  <a:pt x="44181" y="0"/>
                  <a:pt x="60128" y="0"/>
                </a:cubicBezTo>
                <a:close/>
              </a:path>
            </a:pathLst>
          </a:custGeom>
          <a:solidFill>
            <a:srgbClr val="DEDD91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490251" y="1733744"/>
            <a:ext cx="2630427" cy="860103"/>
            <a:chOff x="0" y="0"/>
            <a:chExt cx="812800" cy="2043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118994" y="285099"/>
            <a:ext cx="1709506" cy="1643307"/>
          </a:xfrm>
          <a:custGeom>
            <a:avLst/>
            <a:gdLst/>
            <a:ahLst/>
            <a:cxnLst/>
            <a:rect l="l" t="t" r="r" b="b"/>
            <a:pathLst>
              <a:path w="2564259" h="2464960">
                <a:moveTo>
                  <a:pt x="0" y="0"/>
                </a:moveTo>
                <a:lnTo>
                  <a:pt x="2564259" y="0"/>
                </a:lnTo>
                <a:lnTo>
                  <a:pt x="2564259" y="2464960"/>
                </a:lnTo>
                <a:lnTo>
                  <a:pt x="0" y="2464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444836" y="399937"/>
            <a:ext cx="699306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7"/>
              </a:lnSpc>
            </a:pPr>
            <a:r>
              <a:rPr lang="en-US" sz="5334" spc="155" dirty="0">
                <a:solidFill>
                  <a:srgbClr val="797A1D"/>
                </a:solidFill>
                <a:latin typeface="Cinzel Decorative Bold"/>
              </a:rPr>
              <a:t>Trends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37451" y="1852236"/>
            <a:ext cx="344212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>
                <a:solidFill>
                  <a:srgbClr val="FFFFF1"/>
                </a:solidFill>
                <a:latin typeface="Cagliostro"/>
              </a:rPr>
              <a:t>Imports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30330" y="1904551"/>
            <a:ext cx="3948585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>
                <a:solidFill>
                  <a:srgbClr val="FFFFF1"/>
                </a:solidFill>
                <a:latin typeface="Cagliostro"/>
              </a:rPr>
              <a:t>Metrics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4B18AB5-C8D9-416F-19CB-DC34B27E8DAE}"/>
              </a:ext>
            </a:extLst>
          </p:cNvPr>
          <p:cNvGraphicFramePr>
            <a:graphicFrameLocks/>
          </p:cNvGraphicFramePr>
          <p:nvPr/>
        </p:nvGraphicFramePr>
        <p:xfrm>
          <a:off x="6175393" y="2764864"/>
          <a:ext cx="5327904" cy="377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19455074-A68A-7682-430F-5C2B50F23BD6}"/>
              </a:ext>
            </a:extLst>
          </p:cNvPr>
          <p:cNvGraphicFramePr>
            <a:graphicFrameLocks/>
          </p:cNvGraphicFramePr>
          <p:nvPr/>
        </p:nvGraphicFramePr>
        <p:xfrm>
          <a:off x="511018" y="2682488"/>
          <a:ext cx="5327292" cy="3780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33320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BFF18C-7CF6-6459-D6E8-3AFCC222F695}"/>
              </a:ext>
            </a:extLst>
          </p:cNvPr>
          <p:cNvSpPr txBox="1"/>
          <p:nvPr/>
        </p:nvSpPr>
        <p:spPr>
          <a:xfrm>
            <a:off x="1627073" y="1168470"/>
            <a:ext cx="89378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Thank you to BNSF and the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Round Table Fellows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for your support of the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Cultivators Program!</a:t>
            </a:r>
          </a:p>
        </p:txBody>
      </p:sp>
      <p:pic>
        <p:nvPicPr>
          <p:cNvPr id="11" name="Picture 4" descr="BNSF Logo for MYI – Impact NW">
            <a:extLst>
              <a:ext uri="{FF2B5EF4-FFF2-40B4-BE49-F238E27FC236}">
                <a16:creationId xmlns:a16="http://schemas.microsoft.com/office/drawing/2014/main" id="{77560D35-CA03-5386-D54D-648C11AF1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391" y="4162425"/>
            <a:ext cx="4505368" cy="11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78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913610" y="802271"/>
            <a:ext cx="6364780" cy="1304042"/>
            <a:chOff x="0" y="0"/>
            <a:chExt cx="2514481" cy="515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481" cy="515177"/>
            </a:xfrm>
            <a:custGeom>
              <a:avLst/>
              <a:gdLst/>
              <a:ahLst/>
              <a:cxnLst/>
              <a:rect l="l" t="t" r="r" b="b"/>
              <a:pathLst>
                <a:path w="2514481" h="515177">
                  <a:moveTo>
                    <a:pt x="2311281" y="0"/>
                  </a:moveTo>
                  <a:cubicBezTo>
                    <a:pt x="2423505" y="0"/>
                    <a:pt x="2514481" y="115326"/>
                    <a:pt x="2514481" y="257588"/>
                  </a:cubicBezTo>
                  <a:cubicBezTo>
                    <a:pt x="2514481" y="399851"/>
                    <a:pt x="2423505" y="515177"/>
                    <a:pt x="2311281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14481" cy="5532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55837" y="666750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696883" y="1934755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5400000">
            <a:off x="10559254" y="5481426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866457" y="537755"/>
            <a:ext cx="1848304" cy="2743200"/>
          </a:xfrm>
          <a:custGeom>
            <a:avLst/>
            <a:gdLst/>
            <a:ahLst/>
            <a:cxnLst/>
            <a:rect l="l" t="t" r="r" b="b"/>
            <a:pathLst>
              <a:path w="2772456" h="4114800">
                <a:moveTo>
                  <a:pt x="0" y="0"/>
                </a:moveTo>
                <a:lnTo>
                  <a:pt x="2772457" y="0"/>
                </a:lnTo>
                <a:lnTo>
                  <a:pt x="2772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211621">
            <a:off x="-3005601" y="5467177"/>
            <a:ext cx="4209851" cy="2254163"/>
          </a:xfrm>
          <a:custGeom>
            <a:avLst/>
            <a:gdLst/>
            <a:ahLst/>
            <a:cxnLst/>
            <a:rect l="l" t="t" r="r" b="b"/>
            <a:pathLst>
              <a:path w="6314776" h="3381245">
                <a:moveTo>
                  <a:pt x="0" y="0"/>
                </a:moveTo>
                <a:lnTo>
                  <a:pt x="6314776" y="0"/>
                </a:lnTo>
                <a:lnTo>
                  <a:pt x="6314776" y="3381245"/>
                </a:lnTo>
                <a:lnTo>
                  <a:pt x="0" y="3381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99468" y="1073361"/>
            <a:ext cx="699306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7"/>
              </a:lnSpc>
            </a:pPr>
            <a:r>
              <a:rPr lang="en-US" sz="5334" spc="155" dirty="0">
                <a:solidFill>
                  <a:srgbClr val="797A1D"/>
                </a:solidFill>
                <a:latin typeface="Cinzel Decorative Bold"/>
              </a:rPr>
              <a:t>Results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57760" y="3453596"/>
            <a:ext cx="5069545" cy="21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Negative impact of economic freedom on TVIM, positive for PVIM</a:t>
            </a:r>
          </a:p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Political rights show a significant inverse relationship</a:t>
            </a:r>
          </a:p>
          <a:p>
            <a:pPr marL="431822" lvl="1" indent="-215911" defTabSz="60963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C4791C"/>
                </a:solidFill>
                <a:latin typeface="Cagliostro"/>
              </a:rPr>
              <a:t>Civil liberties significant positive relationship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3606" y="2244020"/>
            <a:ext cx="4473221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67"/>
              </a:lnSpc>
            </a:pPr>
            <a:r>
              <a:rPr lang="en-US" sz="2333" dirty="0">
                <a:solidFill>
                  <a:srgbClr val="797A1D"/>
                </a:solidFill>
                <a:latin typeface="Cagliostro"/>
              </a:rPr>
              <a:t>Fixed effects for AGOA metrics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2E3BD84-3F98-E7BA-C03E-CC358891E848}"/>
              </a:ext>
            </a:extLst>
          </p:cNvPr>
          <p:cNvGraphicFramePr>
            <a:graphicFrameLocks noGrp="1"/>
          </p:cNvGraphicFramePr>
          <p:nvPr/>
        </p:nvGraphicFramePr>
        <p:xfrm>
          <a:off x="354432" y="2674499"/>
          <a:ext cx="6840290" cy="3579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302">
                  <a:extLst>
                    <a:ext uri="{9D8B030D-6E8A-4147-A177-3AD203B41FA5}">
                      <a16:colId xmlns:a16="http://schemas.microsoft.com/office/drawing/2014/main" val="388546583"/>
                    </a:ext>
                  </a:extLst>
                </a:gridCol>
                <a:gridCol w="1808494">
                  <a:extLst>
                    <a:ext uri="{9D8B030D-6E8A-4147-A177-3AD203B41FA5}">
                      <a16:colId xmlns:a16="http://schemas.microsoft.com/office/drawing/2014/main" val="3278685724"/>
                    </a:ext>
                  </a:extLst>
                </a:gridCol>
                <a:gridCol w="1808494">
                  <a:extLst>
                    <a:ext uri="{9D8B030D-6E8A-4147-A177-3AD203B41FA5}">
                      <a16:colId xmlns:a16="http://schemas.microsoft.com/office/drawing/2014/main" val="1155862927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 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solidFill>
                            <a:srgbClr val="797A1C"/>
                          </a:solidFill>
                          <a:effectLst/>
                        </a:rPr>
                        <a:t>lnTVIM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solidFill>
                            <a:srgbClr val="797A1C"/>
                          </a:solidFill>
                          <a:effectLst/>
                        </a:rPr>
                        <a:t>lnPVIM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621056"/>
                  </a:ext>
                </a:extLst>
              </a:tr>
              <a:tr h="7867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Economic freedom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</a:p>
                  </a:txBody>
                  <a:tcPr marL="45720" marR="4572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</a:p>
                  </a:txBody>
                  <a:tcPr marL="45720" marR="4572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76622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Civil liberties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N/E</a:t>
                      </a: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910796"/>
                  </a:ext>
                </a:extLst>
              </a:tr>
              <a:tr h="7867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Political rights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</a:rPr>
                        <a:t>-</a:t>
                      </a:r>
                      <a:endParaRPr lang="en-US" sz="2100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526411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797A1C"/>
                          </a:solidFill>
                          <a:effectLst/>
                        </a:rPr>
                        <a:t>Worker rights</a:t>
                      </a:r>
                      <a:endParaRPr lang="en-US" sz="2100" kern="10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N/E</a:t>
                      </a: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797A1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N/E</a:t>
                      </a: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5567"/>
                  </a:ext>
                </a:extLst>
              </a:tr>
              <a:tr h="421789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i="1" kern="100" dirty="0">
                        <a:solidFill>
                          <a:srgbClr val="797A1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0903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550326" y="-368713"/>
            <a:ext cx="1930150" cy="1663438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10559254" y="5481426"/>
            <a:ext cx="1893892" cy="1632191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45329" y="4998247"/>
            <a:ext cx="837239" cy="1959495"/>
          </a:xfrm>
          <a:custGeom>
            <a:avLst/>
            <a:gdLst/>
            <a:ahLst/>
            <a:cxnLst/>
            <a:rect l="l" t="t" r="r" b="b"/>
            <a:pathLst>
              <a:path w="1255858" h="2939242">
                <a:moveTo>
                  <a:pt x="0" y="0"/>
                </a:moveTo>
                <a:lnTo>
                  <a:pt x="1255858" y="0"/>
                </a:lnTo>
                <a:lnTo>
                  <a:pt x="1255858" y="2939242"/>
                </a:lnTo>
                <a:lnTo>
                  <a:pt x="0" y="293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270876" y="802271"/>
            <a:ext cx="7736724" cy="1304042"/>
            <a:chOff x="0" y="0"/>
            <a:chExt cx="3056484" cy="515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56484" cy="515177"/>
            </a:xfrm>
            <a:custGeom>
              <a:avLst/>
              <a:gdLst/>
              <a:ahLst/>
              <a:cxnLst/>
              <a:rect l="l" t="t" r="r" b="b"/>
              <a:pathLst>
                <a:path w="3056484" h="515177">
                  <a:moveTo>
                    <a:pt x="2853284" y="0"/>
                  </a:moveTo>
                  <a:cubicBezTo>
                    <a:pt x="2965508" y="0"/>
                    <a:pt x="3056484" y="115326"/>
                    <a:pt x="3056484" y="257588"/>
                  </a:cubicBezTo>
                  <a:cubicBezTo>
                    <a:pt x="3056484" y="399851"/>
                    <a:pt x="2965508" y="515177"/>
                    <a:pt x="285328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56484" cy="5532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99468" y="1073361"/>
            <a:ext cx="699306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7"/>
              </a:lnSpc>
            </a:pPr>
            <a:r>
              <a:rPr lang="en-US" sz="5334" spc="155">
                <a:solidFill>
                  <a:srgbClr val="797A1D"/>
                </a:solidFill>
                <a:latin typeface="Cinzel Decorative Bold"/>
              </a:rPr>
              <a:t>Conclusion</a:t>
            </a:r>
          </a:p>
        </p:txBody>
      </p:sp>
      <p:sp>
        <p:nvSpPr>
          <p:cNvPr id="9" name="Freeform 9"/>
          <p:cNvSpPr/>
          <p:nvPr/>
        </p:nvSpPr>
        <p:spPr>
          <a:xfrm flipH="1" flipV="1">
            <a:off x="10970482" y="-50140"/>
            <a:ext cx="837239" cy="1959495"/>
          </a:xfrm>
          <a:custGeom>
            <a:avLst/>
            <a:gdLst/>
            <a:ahLst/>
            <a:cxnLst/>
            <a:rect l="l" t="t" r="r" b="b"/>
            <a:pathLst>
              <a:path w="1255858" h="2939242">
                <a:moveTo>
                  <a:pt x="1255858" y="2939242"/>
                </a:moveTo>
                <a:lnTo>
                  <a:pt x="0" y="2939242"/>
                </a:lnTo>
                <a:lnTo>
                  <a:pt x="0" y="0"/>
                </a:lnTo>
                <a:lnTo>
                  <a:pt x="1255858" y="0"/>
                </a:lnTo>
                <a:lnTo>
                  <a:pt x="1255858" y="29392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09409" y="660339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903779" y="1934020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880786" y="3534574"/>
            <a:ext cx="3948585" cy="2637626"/>
            <a:chOff x="0" y="0"/>
            <a:chExt cx="812800" cy="5429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42944"/>
            </a:xfrm>
            <a:custGeom>
              <a:avLst/>
              <a:gdLst/>
              <a:ahLst/>
              <a:cxnLst/>
              <a:rect l="l" t="t" r="r" b="b"/>
              <a:pathLst>
                <a:path w="812800" h="542944">
                  <a:moveTo>
                    <a:pt x="60128" y="0"/>
                  </a:moveTo>
                  <a:lnTo>
                    <a:pt x="752672" y="0"/>
                  </a:lnTo>
                  <a:cubicBezTo>
                    <a:pt x="768619" y="0"/>
                    <a:pt x="783913" y="6335"/>
                    <a:pt x="795189" y="17611"/>
                  </a:cubicBezTo>
                  <a:cubicBezTo>
                    <a:pt x="806465" y="28887"/>
                    <a:pt x="812800" y="44181"/>
                    <a:pt x="812800" y="60128"/>
                  </a:cubicBezTo>
                  <a:lnTo>
                    <a:pt x="812800" y="482817"/>
                  </a:lnTo>
                  <a:cubicBezTo>
                    <a:pt x="812800" y="516024"/>
                    <a:pt x="785880" y="542944"/>
                    <a:pt x="752672" y="542944"/>
                  </a:cubicBezTo>
                  <a:lnTo>
                    <a:pt x="60128" y="542944"/>
                  </a:lnTo>
                  <a:cubicBezTo>
                    <a:pt x="44181" y="542944"/>
                    <a:pt x="28887" y="536610"/>
                    <a:pt x="17611" y="525333"/>
                  </a:cubicBezTo>
                  <a:cubicBezTo>
                    <a:pt x="6335" y="514057"/>
                    <a:pt x="0" y="498764"/>
                    <a:pt x="0" y="482817"/>
                  </a:cubicBezTo>
                  <a:lnTo>
                    <a:pt x="0" y="60128"/>
                  </a:lnTo>
                  <a:cubicBezTo>
                    <a:pt x="0" y="44181"/>
                    <a:pt x="6335" y="28887"/>
                    <a:pt x="17611" y="17611"/>
                  </a:cubicBezTo>
                  <a:cubicBezTo>
                    <a:pt x="28887" y="6335"/>
                    <a:pt x="44181" y="0"/>
                    <a:pt x="60128" y="0"/>
                  </a:cubicBezTo>
                  <a:close/>
                </a:path>
              </a:pathLst>
            </a:custGeom>
            <a:solidFill>
              <a:srgbClr val="DEDD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581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62629" y="3534574"/>
            <a:ext cx="3948585" cy="2637626"/>
            <a:chOff x="0" y="0"/>
            <a:chExt cx="812800" cy="5429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542944"/>
            </a:xfrm>
            <a:custGeom>
              <a:avLst/>
              <a:gdLst/>
              <a:ahLst/>
              <a:cxnLst/>
              <a:rect l="l" t="t" r="r" b="b"/>
              <a:pathLst>
                <a:path w="812800" h="542944">
                  <a:moveTo>
                    <a:pt x="60128" y="0"/>
                  </a:moveTo>
                  <a:lnTo>
                    <a:pt x="752672" y="0"/>
                  </a:lnTo>
                  <a:cubicBezTo>
                    <a:pt x="768619" y="0"/>
                    <a:pt x="783913" y="6335"/>
                    <a:pt x="795189" y="17611"/>
                  </a:cubicBezTo>
                  <a:cubicBezTo>
                    <a:pt x="806465" y="28887"/>
                    <a:pt x="812800" y="44181"/>
                    <a:pt x="812800" y="60128"/>
                  </a:cubicBezTo>
                  <a:lnTo>
                    <a:pt x="812800" y="482817"/>
                  </a:lnTo>
                  <a:cubicBezTo>
                    <a:pt x="812800" y="516024"/>
                    <a:pt x="785880" y="542944"/>
                    <a:pt x="752672" y="542944"/>
                  </a:cubicBezTo>
                  <a:lnTo>
                    <a:pt x="60128" y="542944"/>
                  </a:lnTo>
                  <a:cubicBezTo>
                    <a:pt x="44181" y="542944"/>
                    <a:pt x="28887" y="536610"/>
                    <a:pt x="17611" y="525333"/>
                  </a:cubicBezTo>
                  <a:cubicBezTo>
                    <a:pt x="6335" y="514057"/>
                    <a:pt x="0" y="498764"/>
                    <a:pt x="0" y="482817"/>
                  </a:cubicBezTo>
                  <a:lnTo>
                    <a:pt x="0" y="60128"/>
                  </a:lnTo>
                  <a:cubicBezTo>
                    <a:pt x="0" y="44181"/>
                    <a:pt x="6335" y="28887"/>
                    <a:pt x="17611" y="17611"/>
                  </a:cubicBezTo>
                  <a:cubicBezTo>
                    <a:pt x="28887" y="6335"/>
                    <a:pt x="44181" y="0"/>
                    <a:pt x="60128" y="0"/>
                  </a:cubicBezTo>
                  <a:close/>
                </a:path>
              </a:pathLst>
            </a:custGeom>
            <a:solidFill>
              <a:srgbClr val="DEDD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581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362629" y="2436237"/>
            <a:ext cx="3948585" cy="992763"/>
            <a:chOff x="0" y="0"/>
            <a:chExt cx="812800" cy="2043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80786" y="2436237"/>
            <a:ext cx="3948585" cy="992763"/>
            <a:chOff x="0" y="0"/>
            <a:chExt cx="812800" cy="2043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204356"/>
            </a:xfrm>
            <a:custGeom>
              <a:avLst/>
              <a:gdLst/>
              <a:ahLst/>
              <a:cxnLst/>
              <a:rect l="l" t="t" r="r" b="b"/>
              <a:pathLst>
                <a:path w="812800" h="204356">
                  <a:moveTo>
                    <a:pt x="48363" y="0"/>
                  </a:moveTo>
                  <a:lnTo>
                    <a:pt x="764437" y="0"/>
                  </a:lnTo>
                  <a:cubicBezTo>
                    <a:pt x="777263" y="0"/>
                    <a:pt x="789565" y="5095"/>
                    <a:pt x="798635" y="14165"/>
                  </a:cubicBezTo>
                  <a:cubicBezTo>
                    <a:pt x="807705" y="23235"/>
                    <a:pt x="812800" y="35537"/>
                    <a:pt x="812800" y="48363"/>
                  </a:cubicBezTo>
                  <a:lnTo>
                    <a:pt x="812800" y="155993"/>
                  </a:lnTo>
                  <a:cubicBezTo>
                    <a:pt x="812800" y="168819"/>
                    <a:pt x="807705" y="181121"/>
                    <a:pt x="798635" y="190191"/>
                  </a:cubicBezTo>
                  <a:cubicBezTo>
                    <a:pt x="789565" y="199261"/>
                    <a:pt x="777263" y="204356"/>
                    <a:pt x="764437" y="204356"/>
                  </a:cubicBezTo>
                  <a:lnTo>
                    <a:pt x="48363" y="204356"/>
                  </a:lnTo>
                  <a:cubicBezTo>
                    <a:pt x="35537" y="204356"/>
                    <a:pt x="23235" y="199261"/>
                    <a:pt x="14165" y="190191"/>
                  </a:cubicBezTo>
                  <a:cubicBezTo>
                    <a:pt x="5095" y="181121"/>
                    <a:pt x="0" y="168819"/>
                    <a:pt x="0" y="155993"/>
                  </a:cubicBezTo>
                  <a:lnTo>
                    <a:pt x="0" y="48363"/>
                  </a:lnTo>
                  <a:cubicBezTo>
                    <a:pt x="0" y="35537"/>
                    <a:pt x="5095" y="23235"/>
                    <a:pt x="14165" y="14165"/>
                  </a:cubicBezTo>
                  <a:cubicBezTo>
                    <a:pt x="23235" y="5095"/>
                    <a:pt x="35537" y="0"/>
                    <a:pt x="48363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2424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726155" y="5433071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5" y="0"/>
                </a:lnTo>
                <a:lnTo>
                  <a:pt x="463895" y="463895"/>
                </a:lnTo>
                <a:lnTo>
                  <a:pt x="0" y="463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156582" y="4015465"/>
            <a:ext cx="309264" cy="309264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5" y="0"/>
                </a:lnTo>
                <a:lnTo>
                  <a:pt x="463895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134017" y="3816384"/>
            <a:ext cx="3442123" cy="176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Opaque approval process</a:t>
            </a:r>
          </a:p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Limited leverage</a:t>
            </a:r>
          </a:p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Rewarding bad actors</a:t>
            </a:r>
          </a:p>
          <a:p>
            <a:pPr algn="ctr" defTabSz="609630">
              <a:lnSpc>
                <a:spcPts val="2800"/>
              </a:lnSpc>
            </a:pPr>
            <a:endParaRPr lang="en-US" sz="2000" dirty="0">
              <a:solidFill>
                <a:srgbClr val="797A1D"/>
              </a:solidFill>
              <a:latin typeface="Cagliostro"/>
            </a:endParaRPr>
          </a:p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5860" y="3945503"/>
            <a:ext cx="3442123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Act is due for renewal in 2025</a:t>
            </a:r>
          </a:p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797A1D"/>
                </a:solidFill>
                <a:latin typeface="Cagliostro"/>
              </a:rPr>
              <a:t>Power of U.S. trade incentives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34017" y="2709471"/>
            <a:ext cx="344212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>
                <a:solidFill>
                  <a:srgbClr val="FFFFF1"/>
                </a:solidFill>
                <a:latin typeface="Cagliostro"/>
              </a:rPr>
              <a:t>Evaluation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62629" y="2709471"/>
            <a:ext cx="3948585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>
                <a:solidFill>
                  <a:srgbClr val="FFFFF1"/>
                </a:solidFill>
                <a:latin typeface="Cagliostro"/>
              </a:rPr>
              <a:t>Implications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67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D9DB2E4B-8475-4C2B-A9C3-29A993ED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9" y="1606296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296E3-9528-D895-A09A-323D51A0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167" y="1942041"/>
            <a:ext cx="7018544" cy="871008"/>
          </a:xfrm>
        </p:spPr>
        <p:txBody>
          <a:bodyPr/>
          <a:lstStyle/>
          <a:p>
            <a:r>
              <a:rPr lang="en-US" sz="4400" b="1" i="0" u="none" strike="noStrike" dirty="0">
                <a:solidFill>
                  <a:srgbClr val="012169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Kayla Grey</a:t>
            </a:r>
            <a:endParaRPr lang="en-US" sz="4400" b="1" dirty="0">
              <a:solidFill>
                <a:srgbClr val="012169"/>
              </a:solidFill>
              <a:effectLst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35A31-E769-9B0C-3FF0-D685EC19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603" y="2977896"/>
            <a:ext cx="7938397" cy="112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0" u="none" strike="noStrike" dirty="0">
                <a:solidFill>
                  <a:srgbClr val="E65725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University of Southern Illinois - Carbondale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5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0702" y="0"/>
            <a:ext cx="8763000" cy="1712852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Horseradish Seed Production Among Various Illinois Accessions and Varieties</a:t>
            </a:r>
            <a:br>
              <a:rPr lang="en-US" sz="3600" dirty="0"/>
            </a:br>
            <a:endParaRPr lang="en-US" sz="3600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83715" y="1905001"/>
            <a:ext cx="4267200" cy="3657600"/>
          </a:xfrm>
        </p:spPr>
        <p:txBody>
          <a:bodyPr>
            <a:normAutofit fontScale="32500" lnSpcReduction="20000"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i="1" dirty="0">
                <a:solidFill>
                  <a:schemeClr val="tx1"/>
                </a:solidFill>
              </a:rPr>
              <a:t>Kayla Grey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i="1" dirty="0">
                <a:solidFill>
                  <a:schemeClr val="tx1"/>
                </a:solidFill>
              </a:rPr>
              <a:t>1</a:t>
            </a:r>
            <a:r>
              <a:rPr lang="en-US" sz="8000" i="1" baseline="30000" dirty="0">
                <a:solidFill>
                  <a:schemeClr val="tx1"/>
                </a:solidFill>
              </a:rPr>
              <a:t>st</a:t>
            </a:r>
            <a:r>
              <a:rPr lang="en-US" sz="8000" i="1" dirty="0">
                <a:solidFill>
                  <a:schemeClr val="tx1"/>
                </a:solidFill>
              </a:rPr>
              <a:t> year Graduate Student 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8000" i="1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i="1" dirty="0">
                <a:solidFill>
                  <a:schemeClr val="tx1"/>
                </a:solidFill>
              </a:rPr>
              <a:t>Dr. Alan Walters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i="1" dirty="0">
                <a:solidFill>
                  <a:schemeClr val="tx1"/>
                </a:solidFill>
              </a:rPr>
              <a:t>Professor of Horticulture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80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solidFill>
                  <a:schemeClr val="tx1"/>
                </a:solidFill>
              </a:rPr>
              <a:t>Contact: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solidFill>
                  <a:schemeClr val="tx1"/>
                </a:solidFill>
              </a:rPr>
              <a:t>kayla.grey@siu.edu  </a:t>
            </a:r>
            <a:r>
              <a:rPr lang="en-US" sz="8000" b="1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1905001"/>
            <a:ext cx="3886202" cy="39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horseradish medicinal qualit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t="-12107" r="-79" b="12107"/>
          <a:stretch/>
        </p:blipFill>
        <p:spPr bwMode="auto">
          <a:xfrm>
            <a:off x="0" y="-1095523"/>
            <a:ext cx="12138222" cy="904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19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F7E3-7C64-D87E-603C-DDB71254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Horseradish in Illinois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6F841-1107-1F15-8010-BB13D48C5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946" y="1708847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Illinois leads the U.S. in production of this important specialty crop, with about 2500 acres having an annual farm-gate value of ~$25 million</a:t>
            </a:r>
          </a:p>
          <a:p>
            <a:pPr>
              <a:lnSpc>
                <a:spcPct val="9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Horseradish in Illinois is primarily grown in the Mississippi River Valley region adjacent to St. Louis</a:t>
            </a:r>
          </a:p>
          <a:p>
            <a:pPr>
              <a:lnSpc>
                <a:spcPct val="9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region of southwestern Illinois has been producing horseradish commercially for over 150 years</a:t>
            </a:r>
          </a:p>
          <a:p>
            <a:pPr>
              <a:lnSpc>
                <a:spcPct val="90000"/>
              </a:lnSpc>
            </a:pP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D3727-E639-FA30-6C57-CD27ADB6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1611630"/>
            <a:ext cx="5410199" cy="4720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66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64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Horseradish Breeding at SIUC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3400" y="1676400"/>
            <a:ext cx="45720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Beginning in 2005, the SIUC Horseradish Breeding program has released over 40 new horseradish cultivars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Without these new cultivars the industry would not survive.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r="31230" b="1"/>
          <a:stretch/>
        </p:blipFill>
        <p:spPr bwMode="auto">
          <a:xfrm>
            <a:off x="6201461" y="1676400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80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. Title Slides">
  <a:themeElements>
    <a:clrScheme name="CFAES Color Palette">
      <a:dk1>
        <a:srgbClr val="414444"/>
      </a:dk1>
      <a:lt1>
        <a:srgbClr val="FFFFFF"/>
      </a:lt1>
      <a:dk2>
        <a:srgbClr val="BA0C2E"/>
      </a:dk2>
      <a:lt2>
        <a:srgbClr val="BEC6CA"/>
      </a:lt2>
      <a:accent1>
        <a:srgbClr val="40B5E5"/>
      </a:accent1>
      <a:accent2>
        <a:srgbClr val="FF6A39"/>
      </a:accent2>
      <a:accent3>
        <a:srgbClr val="8DDD64"/>
      </a:accent3>
      <a:accent4>
        <a:srgbClr val="830065"/>
      </a:accent4>
      <a:accent5>
        <a:srgbClr val="6EBAAB"/>
      </a:accent5>
      <a:accent6>
        <a:srgbClr val="25686C"/>
      </a:accent6>
      <a:hlink>
        <a:srgbClr val="70061B"/>
      </a:hlink>
      <a:folHlink>
        <a:srgbClr val="A7B0B7"/>
      </a:folHlink>
    </a:clrScheme>
    <a:fontScheme name="Ohio State - Buckeye Fonts">
      <a:majorFont>
        <a:latin typeface="Buckeye Serif Black"/>
        <a:ea typeface=""/>
        <a:cs typeface=""/>
      </a:majorFont>
      <a:minorFont>
        <a:latin typeface="Buckey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EC9E49B7-4EF5-484D-A5C3-E44E8A0091EA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1141</Words>
  <Application>Microsoft Office PowerPoint</Application>
  <PresentationFormat>Widescreen</PresentationFormat>
  <Paragraphs>192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Aptos</vt:lpstr>
      <vt:lpstr>Arial</vt:lpstr>
      <vt:lpstr>Buckeye Sans</vt:lpstr>
      <vt:lpstr>Buckeye Sans 2</vt:lpstr>
      <vt:lpstr>Buckeye Sans 2 ExtraBold</vt:lpstr>
      <vt:lpstr>Buckeye Serif 2 Black</vt:lpstr>
      <vt:lpstr>Cagliostro</vt:lpstr>
      <vt:lpstr>Calibri</vt:lpstr>
      <vt:lpstr>Calibri Light</vt:lpstr>
      <vt:lpstr>Cinzel Decorative Bold</vt:lpstr>
      <vt:lpstr>Corbel</vt:lpstr>
      <vt:lpstr>Courier New</vt:lpstr>
      <vt:lpstr>Gill Sans MT</vt:lpstr>
      <vt:lpstr>Goudy Old Style</vt:lpstr>
      <vt:lpstr>Segoe UI</vt:lpstr>
      <vt:lpstr>Segoe UI Black</vt:lpstr>
      <vt:lpstr>Times New Roman</vt:lpstr>
      <vt:lpstr>Office Theme</vt:lpstr>
      <vt:lpstr>1. Title Slides</vt:lpstr>
      <vt:lpstr>1_Office Theme</vt:lpstr>
      <vt:lpstr>ClassicFrameVTI</vt:lpstr>
      <vt:lpstr>2_Office Theme</vt:lpstr>
      <vt:lpstr>Custom</vt:lpstr>
      <vt:lpstr>CULTIVATOR BREAKFAST</vt:lpstr>
      <vt:lpstr>Moderator Jenna Wicks</vt:lpstr>
      <vt:lpstr>PowerPoint Presentation</vt:lpstr>
      <vt:lpstr>PowerPoint Presentation</vt:lpstr>
      <vt:lpstr>Kayla Grey</vt:lpstr>
      <vt:lpstr> Horseradish Seed Production Among Various Illinois Accessions and Varieties </vt:lpstr>
      <vt:lpstr>PowerPoint Presentation</vt:lpstr>
      <vt:lpstr>Horseradish in Illinois</vt:lpstr>
      <vt:lpstr>PowerPoint Presentation</vt:lpstr>
      <vt:lpstr>PowerPoint Presentation</vt:lpstr>
      <vt:lpstr>PowerPoint Presentation</vt:lpstr>
      <vt:lpstr>PowerPoint Presentation</vt:lpstr>
      <vt:lpstr>Stephanie Gripp</vt:lpstr>
      <vt:lpstr>Political Capital in Rural SW Oklahoma Political Capital in Rural SW Oklahoma Political Capital in Harmon Co., OK</vt:lpstr>
      <vt:lpstr>Stephanie Gripp</vt:lpstr>
      <vt:lpstr>How do rural community members view their political capital and relationships with political leaders?</vt:lpstr>
      <vt:lpstr>Interviews</vt:lpstr>
      <vt:lpstr>Findings</vt:lpstr>
      <vt:lpstr>THANK YOU!</vt:lpstr>
      <vt:lpstr>PowerPoint Presentation</vt:lpstr>
      <vt:lpstr>Brynn Johnson</vt:lpstr>
      <vt:lpstr>Targeted Corn Silk Fly Control</vt:lpstr>
      <vt:lpstr>CORN SILK FLIES AS PESTS </vt:lpstr>
      <vt:lpstr>Research Objectives </vt:lpstr>
      <vt:lpstr>PowerPoint Presentation</vt:lpstr>
      <vt:lpstr>Nafisa Lubna</vt:lpstr>
      <vt:lpstr>PowerPoint Presentation</vt:lpstr>
      <vt:lpstr>Kayla Scott</vt:lpstr>
      <vt:lpstr>Investigating the effects of sheep sex (ram vs wether) on productivity and carcass characteristics and their potential for vegetation management on solar farms</vt:lpstr>
      <vt:lpstr>Introduction</vt:lpstr>
      <vt:lpstr>Productivity and Carcass Characteristics</vt:lpstr>
      <vt:lpstr>Bridging the Rural-Urban Divide</vt:lpstr>
      <vt:lpstr>Vegetation Management for Solar Farms</vt:lpstr>
      <vt:lpstr>PowerPoint Presentation</vt:lpstr>
      <vt:lpstr>Ivan Solomon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Prather</dc:creator>
  <cp:lastModifiedBy>Ellen Prather</cp:lastModifiedBy>
  <cp:revision>34</cp:revision>
  <dcterms:created xsi:type="dcterms:W3CDTF">2023-05-05T16:45:18Z</dcterms:created>
  <dcterms:modified xsi:type="dcterms:W3CDTF">2024-06-17T21:10:34Z</dcterms:modified>
</cp:coreProperties>
</file>